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80" r:id="rId4"/>
    <p:sldId id="278" r:id="rId5"/>
    <p:sldId id="277" r:id="rId6"/>
    <p:sldId id="283" r:id="rId7"/>
    <p:sldId id="281" r:id="rId8"/>
    <p:sldId id="289" r:id="rId9"/>
    <p:sldId id="288" r:id="rId10"/>
    <p:sldId id="291" r:id="rId11"/>
    <p:sldId id="292" r:id="rId12"/>
    <p:sldId id="293" r:id="rId13"/>
    <p:sldId id="294" r:id="rId14"/>
    <p:sldId id="295" r:id="rId15"/>
    <p:sldId id="296" r:id="rId16"/>
    <p:sldId id="297" r:id="rId17"/>
    <p:sldId id="298"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varScale="1">
        <p:scale>
          <a:sx n="108" d="100"/>
          <a:sy n="108" d="100"/>
        </p:scale>
        <p:origin x="-1704" y="6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438487-753E-4337-B494-C67902EAB9A4}" type="datetimeFigureOut">
              <a:rPr lang="ru-RU" smtClean="0"/>
              <a:t>20.01.2023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2D8BDD-BBD3-4C82-B7AB-4F88DFBEF263}" type="slidenum">
              <a:rPr lang="ru-RU" smtClean="0"/>
              <a:t>‹#›</a:t>
            </a:fld>
            <a:endParaRPr lang="ru-RU"/>
          </a:p>
        </p:txBody>
      </p:sp>
    </p:spTree>
    <p:extLst>
      <p:ext uri="{BB962C8B-B14F-4D97-AF65-F5344CB8AC3E}">
        <p14:creationId xmlns:p14="http://schemas.microsoft.com/office/powerpoint/2010/main" val="1538737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20.01.2023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20.01.2023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20.01.2023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20.01.2023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20.01.2023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20.01.2023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81112" y="1988840"/>
            <a:ext cx="9935657" cy="7023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https://klike.net/uploads/posts/2022-11/1667807177_7-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27022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584" y="1844824"/>
            <a:ext cx="7780079" cy="461665"/>
          </a:xfrm>
          <a:prstGeom prst="rect">
            <a:avLst/>
          </a:prstGeom>
          <a:noFill/>
        </p:spPr>
        <p:txBody>
          <a:bodyPr wrap="none" rtlCol="0">
            <a:spAutoFit/>
          </a:bodyPr>
          <a:lstStyle/>
          <a:p>
            <a:r>
              <a:rPr lang="ru-RU" sz="2400" b="1" dirty="0" smtClean="0">
                <a:latin typeface="Times New Roman" panose="02020603050405020304" pitchFamily="18" charset="0"/>
                <a:cs typeface="Times New Roman" panose="02020603050405020304" pitchFamily="18" charset="0"/>
              </a:rPr>
              <a:t>«Организация и проведение прогулки в детском саду»</a:t>
            </a:r>
            <a:endParaRPr lang="ru-RU" sz="2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331640" y="2420888"/>
            <a:ext cx="2984663" cy="1384995"/>
          </a:xfrm>
          <a:prstGeom prst="rect">
            <a:avLst/>
          </a:prstGeom>
          <a:noFill/>
        </p:spPr>
        <p:txBody>
          <a:bodyPr wrap="none" rtlCol="0">
            <a:spAutoFit/>
          </a:bodyPr>
          <a:lstStyle/>
          <a:p>
            <a:r>
              <a:rPr lang="ru-RU" sz="1400" b="1" dirty="0" smtClean="0">
                <a:latin typeface="Times New Roman" panose="02020603050405020304" pitchFamily="18" charset="0"/>
                <a:cs typeface="Times New Roman" panose="02020603050405020304" pitchFamily="18" charset="0"/>
              </a:rPr>
              <a:t>Подготовила: Бутенко Ю.И.</a:t>
            </a:r>
          </a:p>
          <a:p>
            <a:r>
              <a:rPr lang="ru-RU" sz="1400" b="1" dirty="0" smtClean="0">
                <a:latin typeface="Times New Roman" panose="02020603050405020304" pitchFamily="18" charset="0"/>
                <a:cs typeface="Times New Roman" panose="02020603050405020304" pitchFamily="18" charset="0"/>
              </a:rPr>
              <a:t>Воспитатель группы «</a:t>
            </a:r>
            <a:r>
              <a:rPr lang="ru-RU" sz="1400" b="1" dirty="0" err="1" smtClean="0">
                <a:latin typeface="Times New Roman" panose="02020603050405020304" pitchFamily="18" charset="0"/>
                <a:cs typeface="Times New Roman" panose="02020603050405020304" pitchFamily="18" charset="0"/>
              </a:rPr>
              <a:t>Карлыгаш</a:t>
            </a:r>
            <a:r>
              <a:rPr lang="ru-RU" sz="1400" b="1" dirty="0" smtClean="0">
                <a:latin typeface="Times New Roman" panose="02020603050405020304" pitchFamily="18" charset="0"/>
                <a:cs typeface="Times New Roman" panose="02020603050405020304" pitchFamily="18" charset="0"/>
              </a:rPr>
              <a:t>»</a:t>
            </a:r>
          </a:p>
          <a:p>
            <a:r>
              <a:rPr lang="ru-RU" sz="1400" b="1" dirty="0" smtClean="0">
                <a:latin typeface="Times New Roman" panose="02020603050405020304" pitchFamily="18" charset="0"/>
                <a:cs typeface="Times New Roman" panose="02020603050405020304" pitchFamily="18" charset="0"/>
              </a:rPr>
              <a:t>ГККП «Ясли-сад «</a:t>
            </a:r>
            <a:r>
              <a:rPr lang="ru-RU" sz="1400" b="1" dirty="0" err="1" smtClean="0">
                <a:latin typeface="Times New Roman" panose="02020603050405020304" pitchFamily="18" charset="0"/>
                <a:cs typeface="Times New Roman" panose="02020603050405020304" pitchFamily="18" charset="0"/>
              </a:rPr>
              <a:t>Куншуак</a:t>
            </a:r>
            <a:r>
              <a:rPr lang="ru-RU" sz="1400" b="1" dirty="0" smtClean="0">
                <a:latin typeface="Times New Roman" panose="02020603050405020304" pitchFamily="18" charset="0"/>
                <a:cs typeface="Times New Roman" panose="02020603050405020304" pitchFamily="18" charset="0"/>
              </a:rPr>
              <a:t>»</a:t>
            </a:r>
          </a:p>
          <a:p>
            <a:r>
              <a:rPr lang="ru-RU" sz="1400" b="1" dirty="0" smtClean="0">
                <a:latin typeface="Times New Roman" panose="02020603050405020304" pitchFamily="18" charset="0"/>
                <a:cs typeface="Times New Roman" panose="02020603050405020304" pitchFamily="18" charset="0"/>
              </a:rPr>
              <a:t>Район </a:t>
            </a:r>
            <a:r>
              <a:rPr lang="ru-RU" sz="1400" b="1" dirty="0" err="1" smtClean="0">
                <a:latin typeface="Times New Roman" panose="02020603050405020304" pitchFamily="18" charset="0"/>
                <a:cs typeface="Times New Roman" panose="02020603050405020304" pitchFamily="18" charset="0"/>
              </a:rPr>
              <a:t>Биржан</a:t>
            </a:r>
            <a:r>
              <a:rPr lang="ru-RU" sz="1400" b="1" dirty="0" smtClean="0">
                <a:latin typeface="Times New Roman" panose="02020603050405020304" pitchFamily="18" charset="0"/>
                <a:cs typeface="Times New Roman" panose="02020603050405020304" pitchFamily="18" charset="0"/>
              </a:rPr>
              <a:t> сал</a:t>
            </a:r>
          </a:p>
          <a:p>
            <a:r>
              <a:rPr lang="ru-RU" sz="1400" b="1" dirty="0" smtClean="0">
                <a:latin typeface="Times New Roman" panose="02020603050405020304" pitchFamily="18" charset="0"/>
                <a:cs typeface="Times New Roman" panose="02020603050405020304" pitchFamily="18" charset="0"/>
              </a:rPr>
              <a:t>Город Степняк  </a:t>
            </a:r>
          </a:p>
          <a:p>
            <a:r>
              <a:rPr lang="ru-RU" sz="1400" b="1" dirty="0" smtClean="0">
                <a:latin typeface="Times New Roman" panose="02020603050405020304" pitchFamily="18" charset="0"/>
                <a:cs typeface="Times New Roman" panose="02020603050405020304" pitchFamily="18" charset="0"/>
              </a:rPr>
              <a:t>2022-2023 учебный год</a:t>
            </a:r>
            <a:endParaRPr lang="ru-RU"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393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honoteka.org/uploads/posts/2021-05/1620165015_5-phonoteka_org-p-fon-dlya-prezentatsii-didakticheskie-igri-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958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115616" y="812899"/>
            <a:ext cx="7344816" cy="5232202"/>
          </a:xfrm>
          <a:prstGeom prst="rect">
            <a:avLst/>
          </a:prstGeom>
        </p:spPr>
        <p:txBody>
          <a:bodyPr wrap="square">
            <a:spAutoFit/>
          </a:bodyPr>
          <a:lstStyle/>
          <a:p>
            <a:pPr algn="ctr"/>
            <a:r>
              <a:rPr lang="ru-RU" sz="1400" b="1" dirty="0">
                <a:latin typeface="Times New Roman" panose="02020603050405020304" pitchFamily="18" charset="0"/>
                <a:cs typeface="Times New Roman" panose="02020603050405020304" pitchFamily="18" charset="0"/>
              </a:rPr>
              <a:t>Индивидуальная работа </a:t>
            </a:r>
          </a:p>
          <a:p>
            <a:r>
              <a:rPr lang="ru-RU" sz="1600" dirty="0">
                <a:latin typeface="Times New Roman" panose="02020603050405020304" pitchFamily="18" charset="0"/>
                <a:cs typeface="Times New Roman" panose="02020603050405020304" pitchFamily="18" charset="0"/>
              </a:rPr>
              <a:t>Во время прогулок воспитатель проводит индивидуальную работу с детьми соответственно планированию (на основании результатов диагностики) по всем образовательным областям. </a:t>
            </a:r>
          </a:p>
          <a:p>
            <a:r>
              <a:rPr lang="ru-RU" sz="1600" b="1" i="1" dirty="0">
                <a:latin typeface="Times New Roman" panose="02020603050405020304" pitchFamily="18" charset="0"/>
                <a:cs typeface="Times New Roman" panose="02020603050405020304" pitchFamily="18" charset="0"/>
              </a:rPr>
              <a:t>Физическое развитие:</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бег, ходьба, игры </a:t>
            </a:r>
            <a:r>
              <a:rPr lang="ru-RU" sz="1600" dirty="0">
                <a:latin typeface="Times New Roman" panose="02020603050405020304" pitchFamily="18" charset="0"/>
                <a:cs typeface="Times New Roman" panose="02020603050405020304" pitchFamily="18" charset="0"/>
              </a:rPr>
              <a:t>с мячом, метание в цель, упражнение в равновесии, спрыгивание с пеньков, перешагивание через деревья, сбегание с пригорков. </a:t>
            </a:r>
            <a:endParaRPr lang="ru-RU" sz="1600" dirty="0" smtClean="0">
              <a:latin typeface="Times New Roman" panose="02020603050405020304" pitchFamily="18" charset="0"/>
              <a:cs typeface="Times New Roman" panose="02020603050405020304" pitchFamily="18" charset="0"/>
            </a:endParaRPr>
          </a:p>
          <a:p>
            <a:r>
              <a:rPr lang="ru-RU" sz="1600" b="1" i="1" dirty="0" smtClean="0">
                <a:latin typeface="Times New Roman" panose="02020603050405020304" pitchFamily="18" charset="0"/>
                <a:cs typeface="Times New Roman" panose="02020603050405020304" pitchFamily="18" charset="0"/>
              </a:rPr>
              <a:t>Развитие коммуникативных навыков:</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разучивание потешки или небольшого стихотворения, закрепление трудного для произношения звука и т. п. </a:t>
            </a:r>
          </a:p>
          <a:p>
            <a:r>
              <a:rPr lang="ru-RU" sz="1600" b="1" i="1" dirty="0" smtClean="0">
                <a:latin typeface="Times New Roman" panose="02020603050405020304" pitchFamily="18" charset="0"/>
                <a:cs typeface="Times New Roman" panose="02020603050405020304" pitchFamily="18" charset="0"/>
              </a:rPr>
              <a:t>Развитие творческих навыков, исследовательской деятельности:</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вспомнить с детьми слова и мелодию песни, которую разучивали на музыкальном занятии, закрепление приемов лепки, </a:t>
            </a:r>
            <a:r>
              <a:rPr lang="ru-RU" sz="1600" dirty="0" smtClean="0">
                <a:latin typeface="Times New Roman" panose="02020603050405020304" pitchFamily="18" charset="0"/>
                <a:cs typeface="Times New Roman" panose="02020603050405020304" pitchFamily="18" charset="0"/>
              </a:rPr>
              <a:t>книжки-раскраски, проведение опытов и экспериментов. </a:t>
            </a:r>
            <a:endParaRPr lang="ru-RU" sz="1600" dirty="0">
              <a:latin typeface="Times New Roman" panose="02020603050405020304" pitchFamily="18" charset="0"/>
              <a:cs typeface="Times New Roman" panose="02020603050405020304" pitchFamily="18" charset="0"/>
            </a:endParaRPr>
          </a:p>
          <a:p>
            <a:r>
              <a:rPr lang="ru-RU" sz="1600" b="1" i="1" dirty="0" smtClean="0">
                <a:latin typeface="Times New Roman" panose="02020603050405020304" pitchFamily="18" charset="0"/>
                <a:cs typeface="Times New Roman" panose="02020603050405020304" pitchFamily="18" charset="0"/>
              </a:rPr>
              <a:t>Развитие познавательных и интеллектуальных навыков:</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закрепление материала, изученного на занятиях- цвет и форма предметов, счет, признаки времени года, знания о животных, растениях и т.д. </a:t>
            </a:r>
          </a:p>
          <a:p>
            <a:r>
              <a:rPr lang="ru-RU" sz="1600" b="1" i="1" dirty="0" smtClean="0">
                <a:latin typeface="Times New Roman" panose="02020603050405020304" pitchFamily="18" charset="0"/>
                <a:cs typeface="Times New Roman" panose="02020603050405020304" pitchFamily="18" charset="0"/>
              </a:rPr>
              <a:t>Формирование социально-эмоциональных навыков:</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закрепление знаний о семье, родном городе, формирование трудовых умений и навыков и т.д. </a:t>
            </a:r>
          </a:p>
          <a:p>
            <a:r>
              <a:rPr lang="ru-RU" sz="1600" dirty="0">
                <a:latin typeface="Times New Roman" panose="02020603050405020304" pitchFamily="18" charset="0"/>
                <a:cs typeface="Times New Roman" panose="02020603050405020304" pitchFamily="18" charset="0"/>
              </a:rPr>
              <a:t>Индивидуальная работа на прогулке тщательно планируется. Важно, чтобы ребенок, с которым ведется индивидуальная работа, понимал ее необходимость и охотно выполнял предложенные задания. </a:t>
            </a:r>
          </a:p>
        </p:txBody>
      </p:sp>
    </p:spTree>
    <p:extLst>
      <p:ext uri="{BB962C8B-B14F-4D97-AF65-F5344CB8AC3E}">
        <p14:creationId xmlns:p14="http://schemas.microsoft.com/office/powerpoint/2010/main" val="1189193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honoteka.org/uploads/posts/2021-05/1620165015_5-phonoteka_org-p-fon-dlya-prezentatsii-didakticheskie-igri-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958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99592" y="1413063"/>
            <a:ext cx="7776864" cy="4031873"/>
          </a:xfrm>
          <a:prstGeom prst="rect">
            <a:avLst/>
          </a:prstGeom>
        </p:spPr>
        <p:txBody>
          <a:bodyPr wrap="square">
            <a:spAutoFit/>
          </a:bodyPr>
          <a:lstStyle/>
          <a:p>
            <a:pPr algn="ctr"/>
            <a:r>
              <a:rPr lang="ru-RU" sz="1600" b="1" dirty="0">
                <a:latin typeface="Times New Roman" panose="02020603050405020304" pitchFamily="18" charset="0"/>
                <a:cs typeface="Times New Roman" panose="02020603050405020304" pitchFamily="18" charset="0"/>
              </a:rPr>
              <a:t>Самостоятельная деятельность детей </a:t>
            </a:r>
          </a:p>
          <a:p>
            <a:r>
              <a:rPr lang="ru-RU" sz="1600" dirty="0">
                <a:latin typeface="Times New Roman" panose="02020603050405020304" pitchFamily="18" charset="0"/>
                <a:cs typeface="Times New Roman" panose="02020603050405020304" pitchFamily="18" charset="0"/>
              </a:rPr>
              <a:t>Во время самостоятельной игровой деятельности дети отражают впечатления, полученные в ходе </a:t>
            </a:r>
            <a:r>
              <a:rPr lang="ru-RU" sz="1600" dirty="0" smtClean="0">
                <a:latin typeface="Times New Roman" panose="02020603050405020304" pitchFamily="18" charset="0"/>
                <a:cs typeface="Times New Roman" panose="02020603050405020304" pitchFamily="18" charset="0"/>
              </a:rPr>
              <a:t>ОД</a:t>
            </a:r>
            <a:r>
              <a:rPr lang="ru-RU" sz="1600" dirty="0">
                <a:latin typeface="Times New Roman" panose="02020603050405020304" pitchFamily="18" charset="0"/>
                <a:cs typeface="Times New Roman" panose="02020603050405020304" pitchFamily="18" charset="0"/>
              </a:rPr>
              <a:t>, экскурсий, повседневной жизни. </a:t>
            </a:r>
          </a:p>
          <a:p>
            <a:r>
              <a:rPr lang="ru-RU" sz="1600" dirty="0">
                <a:latin typeface="Times New Roman" panose="02020603050405020304" pitchFamily="18" charset="0"/>
                <a:cs typeface="Times New Roman" panose="02020603050405020304" pitchFamily="18" charset="0"/>
              </a:rPr>
              <a:t>Полезны игры, при помощи которых расширяются знания и представления детей об окружающем. Воспитатель предлагает детям кубики, лото, поощряет игры в семью, космонавтов, пароход, больницу и др. Он помогает развить сюжет игры, подобрать или создать необходимый для нее материал. Предлагает детям инвентарь для труда. </a:t>
            </a:r>
          </a:p>
          <a:p>
            <a:r>
              <a:rPr lang="ru-RU" sz="1600" dirty="0">
                <a:latin typeface="Times New Roman" panose="02020603050405020304" pitchFamily="18" charset="0"/>
                <a:cs typeface="Times New Roman" panose="02020603050405020304" pitchFamily="18" charset="0"/>
              </a:rPr>
              <a:t>В зависимости от целей и задач прогулки воспитатель готовит необходимый выносной материал для различных видов детской деятельности, соответствующий санитарно-гигиеническим требованиям. </a:t>
            </a:r>
          </a:p>
          <a:p>
            <a:r>
              <a:rPr lang="ru-RU" sz="1600" dirty="0">
                <a:latin typeface="Times New Roman" panose="02020603050405020304" pitchFamily="18" charset="0"/>
                <a:cs typeface="Times New Roman" panose="02020603050405020304" pitchFamily="18" charset="0"/>
              </a:rPr>
              <a:t>Воспитатель должен  руководить самостоятельной деятельностью детей: обеспечить им полную безопасность, научить использовать пособия в соответствии с их предназначением, осуществлять постоянный контроль деятельности на протяжении всей прогулки. Воспитатель следит за тем, чтобы все дети были заняты, не скучали, чтобы никто не озяб или не перегрелся. Тех детей, кто много бегает, он привлекает к участию в более спокойных играх. </a:t>
            </a:r>
          </a:p>
        </p:txBody>
      </p:sp>
    </p:spTree>
    <p:extLst>
      <p:ext uri="{BB962C8B-B14F-4D97-AF65-F5344CB8AC3E}">
        <p14:creationId xmlns:p14="http://schemas.microsoft.com/office/powerpoint/2010/main" val="1189193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honoteka.org/uploads/posts/2021-05/1620165015_5-phonoteka_org-p-fon-dlya-prezentatsii-didakticheskie-igri-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958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259632" y="908720"/>
            <a:ext cx="7326560" cy="4832092"/>
          </a:xfrm>
          <a:prstGeom prst="rect">
            <a:avLst/>
          </a:prstGeom>
        </p:spPr>
        <p:txBody>
          <a:bodyPr wrap="square">
            <a:spAutoFit/>
          </a:bodyPr>
          <a:lstStyle/>
          <a:p>
            <a:r>
              <a:rPr lang="ru-RU" sz="1400" b="1" dirty="0">
                <a:latin typeface="Times New Roman" panose="02020603050405020304" pitchFamily="18" charset="0"/>
                <a:cs typeface="Times New Roman" panose="02020603050405020304" pitchFamily="18" charset="0"/>
              </a:rPr>
              <a:t>Конспект тематической прогулки </a:t>
            </a:r>
            <a:r>
              <a:rPr lang="ru-RU" sz="1400" b="1" dirty="0" smtClean="0">
                <a:latin typeface="Times New Roman" panose="02020603050405020304" pitchFamily="18" charset="0"/>
                <a:cs typeface="Times New Roman" panose="02020603050405020304" pitchFamily="18" charset="0"/>
              </a:rPr>
              <a:t>«</a:t>
            </a:r>
            <a:r>
              <a:rPr lang="ru-RU" sz="1400" b="1" dirty="0">
                <a:latin typeface="Times New Roman" panose="02020603050405020304" pitchFamily="18" charset="0"/>
                <a:cs typeface="Times New Roman" panose="02020603050405020304" pitchFamily="18" charset="0"/>
              </a:rPr>
              <a:t>Зима: Наблюдаем за работой дворника»</a:t>
            </a:r>
          </a:p>
          <a:p>
            <a:r>
              <a:rPr lang="ru-RU" sz="1400" dirty="0">
                <a:latin typeface="Times New Roman" panose="02020603050405020304" pitchFamily="18" charset="0"/>
                <a:cs typeface="Times New Roman" panose="02020603050405020304" pitchFamily="18" charset="0"/>
              </a:rPr>
              <a:t>Цель: Способствовать развитию у детей знаний о труде взрослых через структурные компоненты прогулки.</a:t>
            </a:r>
          </a:p>
          <a:p>
            <a:r>
              <a:rPr lang="ru-RU" sz="1400" b="1" dirty="0">
                <a:latin typeface="Times New Roman" panose="02020603050405020304" pitchFamily="18" charset="0"/>
                <a:cs typeface="Times New Roman" panose="02020603050405020304" pitchFamily="18" charset="0"/>
              </a:rPr>
              <a:t>Программное содержание</a:t>
            </a:r>
          </a:p>
          <a:p>
            <a:r>
              <a:rPr lang="ru-RU" sz="1400" b="1" i="1" dirty="0">
                <a:latin typeface="Times New Roman" panose="02020603050405020304" pitchFamily="18" charset="0"/>
                <a:cs typeface="Times New Roman" panose="02020603050405020304" pitchFamily="18" charset="0"/>
              </a:rPr>
              <a:t>Образовательные задачи:</a:t>
            </a:r>
          </a:p>
          <a:p>
            <a:r>
              <a:rPr lang="ru-RU" sz="1400" dirty="0">
                <a:latin typeface="Times New Roman" panose="02020603050405020304" pitchFamily="18" charset="0"/>
                <a:cs typeface="Times New Roman" panose="02020603050405020304" pitchFamily="18" charset="0"/>
              </a:rPr>
              <a:t>1. Закреплять знания детей о профессиях.</a:t>
            </a:r>
          </a:p>
          <a:p>
            <a:r>
              <a:rPr lang="ru-RU" sz="1400" dirty="0">
                <a:latin typeface="Times New Roman" panose="02020603050405020304" pitchFamily="18" charset="0"/>
                <a:cs typeface="Times New Roman" panose="02020603050405020304" pitchFamily="18" charset="0"/>
              </a:rPr>
              <a:t>2.Совершенствовать словарный запас.</a:t>
            </a:r>
          </a:p>
          <a:p>
            <a:r>
              <a:rPr lang="ru-RU" sz="1400" b="1" i="1" dirty="0">
                <a:latin typeface="Times New Roman" panose="02020603050405020304" pitchFamily="18" charset="0"/>
                <a:cs typeface="Times New Roman" panose="02020603050405020304" pitchFamily="18" charset="0"/>
              </a:rPr>
              <a:t>Развивающие задачи:</a:t>
            </a:r>
          </a:p>
          <a:p>
            <a:r>
              <a:rPr lang="ru-RU" sz="1400" dirty="0">
                <a:latin typeface="Times New Roman" panose="02020603050405020304" pitchFamily="18" charset="0"/>
                <a:cs typeface="Times New Roman" panose="02020603050405020304" pitchFamily="18" charset="0"/>
              </a:rPr>
              <a:t>1.Способствовать умению наблюдать за работой дворника.</a:t>
            </a:r>
          </a:p>
          <a:p>
            <a:r>
              <a:rPr lang="ru-RU" sz="1400" dirty="0">
                <a:latin typeface="Times New Roman" panose="02020603050405020304" pitchFamily="18" charset="0"/>
                <a:cs typeface="Times New Roman" panose="02020603050405020304" pitchFamily="18" charset="0"/>
              </a:rPr>
              <a:t>2.Расширять представления о труде взрослых.</a:t>
            </a:r>
          </a:p>
          <a:p>
            <a:r>
              <a:rPr lang="ru-RU" sz="1400" dirty="0">
                <a:latin typeface="Times New Roman" panose="02020603050405020304" pitchFamily="18" charset="0"/>
                <a:cs typeface="Times New Roman" panose="02020603050405020304" pitchFamily="18" charset="0"/>
              </a:rPr>
              <a:t>3.Прививать любовь к природе, бережливое и заботливое отношение к окружающей среде.</a:t>
            </a:r>
          </a:p>
          <a:p>
            <a:r>
              <a:rPr lang="ru-RU" sz="1400" b="1" i="1" dirty="0">
                <a:latin typeface="Times New Roman" panose="02020603050405020304" pitchFamily="18" charset="0"/>
                <a:cs typeface="Times New Roman" panose="02020603050405020304" pitchFamily="18" charset="0"/>
              </a:rPr>
              <a:t>Воспитательные задачи:</a:t>
            </a:r>
          </a:p>
          <a:p>
            <a:r>
              <a:rPr lang="ru-RU" sz="1400" dirty="0">
                <a:latin typeface="Times New Roman" panose="02020603050405020304" pitchFamily="18" charset="0"/>
                <a:cs typeface="Times New Roman" panose="02020603050405020304" pitchFamily="18" charset="0"/>
              </a:rPr>
              <a:t>1. Воспитывать интерес и уважение к работе дворника.</a:t>
            </a:r>
          </a:p>
          <a:p>
            <a:r>
              <a:rPr lang="ru-RU" sz="1400" dirty="0">
                <a:latin typeface="Times New Roman" panose="02020603050405020304" pitchFamily="18" charset="0"/>
                <a:cs typeface="Times New Roman" panose="02020603050405020304" pitchFamily="18" charset="0"/>
              </a:rPr>
              <a:t>2. Воспитывать стремление к порядку и чистоте.</a:t>
            </a:r>
          </a:p>
          <a:p>
            <a:r>
              <a:rPr lang="ru-RU" sz="1400" b="1" i="1" dirty="0">
                <a:latin typeface="Times New Roman" panose="02020603050405020304" pitchFamily="18" charset="0"/>
                <a:cs typeface="Times New Roman" panose="02020603050405020304" pitchFamily="18" charset="0"/>
              </a:rPr>
              <a:t>Образовательные области:</a:t>
            </a:r>
          </a:p>
          <a:p>
            <a:r>
              <a:rPr lang="ru-RU" sz="1400" dirty="0">
                <a:latin typeface="Times New Roman" panose="02020603050405020304" pitchFamily="18" charset="0"/>
                <a:cs typeface="Times New Roman" panose="02020603050405020304" pitchFamily="18" charset="0"/>
              </a:rPr>
              <a:t> Физическое развитие, </a:t>
            </a:r>
            <a:r>
              <a:rPr lang="ru-RU" sz="1400" dirty="0" smtClean="0">
                <a:latin typeface="Times New Roman" panose="02020603050405020304" pitchFamily="18" charset="0"/>
                <a:cs typeface="Times New Roman" panose="02020603050405020304" pitchFamily="18" charset="0"/>
              </a:rPr>
              <a:t>развитие </a:t>
            </a:r>
            <a:r>
              <a:rPr lang="ru-RU" sz="1400" dirty="0">
                <a:latin typeface="Times New Roman" panose="02020603050405020304" pitchFamily="18" charset="0"/>
                <a:cs typeface="Times New Roman" panose="02020603050405020304" pitchFamily="18" charset="0"/>
              </a:rPr>
              <a:t>коммуникативных </a:t>
            </a:r>
            <a:r>
              <a:rPr lang="ru-RU" sz="1400" dirty="0" smtClean="0">
                <a:latin typeface="Times New Roman" panose="02020603050405020304" pitchFamily="18" charset="0"/>
                <a:cs typeface="Times New Roman" panose="02020603050405020304" pitchFamily="18" charset="0"/>
              </a:rPr>
              <a:t>навыков</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развитие </a:t>
            </a:r>
            <a:r>
              <a:rPr lang="ru-RU" sz="1400" dirty="0">
                <a:latin typeface="Times New Roman" panose="02020603050405020304" pitchFamily="18" charset="0"/>
                <a:cs typeface="Times New Roman" panose="02020603050405020304" pitchFamily="18" charset="0"/>
              </a:rPr>
              <a:t>познавательных и интеллектуальных </a:t>
            </a:r>
            <a:r>
              <a:rPr lang="ru-RU" sz="1400" dirty="0" smtClean="0">
                <a:latin typeface="Times New Roman" panose="02020603050405020304" pitchFamily="18" charset="0"/>
                <a:cs typeface="Times New Roman" panose="02020603050405020304" pitchFamily="18" charset="0"/>
              </a:rPr>
              <a:t>навыков</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формирование </a:t>
            </a:r>
            <a:r>
              <a:rPr lang="ru-RU" sz="1400" dirty="0">
                <a:latin typeface="Times New Roman" panose="02020603050405020304" pitchFamily="18" charset="0"/>
                <a:cs typeface="Times New Roman" panose="02020603050405020304" pitchFamily="18" charset="0"/>
              </a:rPr>
              <a:t>социально-эмоциональных </a:t>
            </a:r>
            <a:r>
              <a:rPr lang="ru-RU" sz="1400" dirty="0" smtClean="0">
                <a:latin typeface="Times New Roman" panose="02020603050405020304" pitchFamily="18" charset="0"/>
                <a:cs typeface="Times New Roman" panose="02020603050405020304" pitchFamily="18" charset="0"/>
              </a:rPr>
              <a:t>навыков. </a:t>
            </a:r>
            <a:r>
              <a:rPr lang="ru-RU" sz="1400" b="1" i="1" dirty="0" smtClean="0">
                <a:latin typeface="Times New Roman" panose="02020603050405020304" pitchFamily="18" charset="0"/>
                <a:cs typeface="Times New Roman" panose="02020603050405020304" pitchFamily="18" charset="0"/>
              </a:rPr>
              <a:t>Предварительная </a:t>
            </a:r>
            <a:r>
              <a:rPr lang="ru-RU" sz="1400" b="1" i="1" dirty="0">
                <a:latin typeface="Times New Roman" panose="02020603050405020304" pitchFamily="18" charset="0"/>
                <a:cs typeface="Times New Roman" panose="02020603050405020304" pitchFamily="18" charset="0"/>
              </a:rPr>
              <a:t>работа</a:t>
            </a:r>
          </a:p>
          <a:p>
            <a:r>
              <a:rPr lang="ru-RU" sz="1400" dirty="0" smtClean="0">
                <a:latin typeface="Times New Roman" panose="02020603050405020304" pitchFamily="18" charset="0"/>
                <a:cs typeface="Times New Roman" panose="02020603050405020304" pitchFamily="18" charset="0"/>
              </a:rPr>
              <a:t>1.Организованная </a:t>
            </a:r>
            <a:r>
              <a:rPr lang="ru-RU" sz="1400" dirty="0">
                <a:latin typeface="Times New Roman" panose="02020603050405020304" pitchFamily="18" charset="0"/>
                <a:cs typeface="Times New Roman" panose="02020603050405020304" pitchFamily="18" charset="0"/>
              </a:rPr>
              <a:t>деятельность по теме: «Профессии».</a:t>
            </a:r>
          </a:p>
          <a:p>
            <a:r>
              <a:rPr lang="ru-RU" sz="1400" dirty="0">
                <a:latin typeface="Times New Roman" panose="02020603050405020304" pitchFamily="18" charset="0"/>
                <a:cs typeface="Times New Roman" panose="02020603050405020304" pitchFamily="18" charset="0"/>
              </a:rPr>
              <a:t>2.Беседа о профессиях работников детского сада (кастелянша, повар, </a:t>
            </a:r>
            <a:r>
              <a:rPr lang="ru-RU" sz="1400" dirty="0" smtClean="0">
                <a:latin typeface="Times New Roman" panose="02020603050405020304" pitchFamily="18" charset="0"/>
                <a:cs typeface="Times New Roman" panose="02020603050405020304" pitchFamily="18" charset="0"/>
              </a:rPr>
              <a:t>помощник </a:t>
            </a:r>
            <a:r>
              <a:rPr lang="ru-RU" sz="1400" dirty="0">
                <a:latin typeface="Times New Roman" panose="02020603050405020304" pitchFamily="18" charset="0"/>
                <a:cs typeface="Times New Roman" panose="02020603050405020304" pitchFamily="18" charset="0"/>
              </a:rPr>
              <a:t>воспитателя, сторож, </a:t>
            </a:r>
            <a:r>
              <a:rPr lang="ru-RU" sz="1400" dirty="0" smtClean="0">
                <a:latin typeface="Times New Roman" panose="02020603050405020304" pitchFamily="18" charset="0"/>
                <a:cs typeface="Times New Roman" panose="02020603050405020304" pitchFamily="18" charset="0"/>
              </a:rPr>
              <a:t>дворник</a:t>
            </a:r>
            <a:r>
              <a:rPr lang="ru-RU" sz="1400" dirty="0">
                <a:latin typeface="Times New Roman" panose="02020603050405020304" pitchFamily="18" charset="0"/>
                <a:cs typeface="Times New Roman" panose="02020603050405020304" pitchFamily="18" charset="0"/>
              </a:rPr>
              <a:t>).</a:t>
            </a:r>
          </a:p>
          <a:p>
            <a:r>
              <a:rPr lang="ru-RU" sz="1400" dirty="0">
                <a:latin typeface="Times New Roman" panose="02020603050405020304" pitchFamily="18" charset="0"/>
                <a:cs typeface="Times New Roman" panose="02020603050405020304" pitchFamily="18" charset="0"/>
              </a:rPr>
              <a:t>3.Чтение стихотворения </a:t>
            </a:r>
            <a:r>
              <a:rPr lang="ru-RU" sz="1400" dirty="0" err="1" smtClean="0">
                <a:latin typeface="Times New Roman" panose="02020603050405020304" pitchFamily="18" charset="0"/>
                <a:cs typeface="Times New Roman" panose="02020603050405020304" pitchFamily="18" charset="0"/>
              </a:rPr>
              <a:t>Г.Сапгир</a:t>
            </a:r>
            <a:r>
              <a:rPr lang="ru-RU" sz="1400" dirty="0" smtClean="0">
                <a:latin typeface="Times New Roman" panose="02020603050405020304" pitchFamily="18" charset="0"/>
                <a:cs typeface="Times New Roman" panose="02020603050405020304" pitchFamily="18" charset="0"/>
              </a:rPr>
              <a:t> «Садовник»</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9193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honoteka.org/uploads/posts/2021-05/1620165015_5-phonoteka_org-p-fon-dlya-prezentatsii-didakticheskie-igri-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958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461089" y="474780"/>
            <a:ext cx="9217024" cy="5893921"/>
          </a:xfrm>
          <a:prstGeom prst="rect">
            <a:avLst/>
          </a:prstGeom>
        </p:spPr>
        <p:txBody>
          <a:bodyPr wrap="square">
            <a:spAutoFit/>
          </a:bodyPr>
          <a:lstStyle/>
          <a:p>
            <a:r>
              <a:rPr lang="ru-RU" sz="1400" b="1" dirty="0">
                <a:latin typeface="Times New Roman" panose="02020603050405020304" pitchFamily="18" charset="0"/>
                <a:cs typeface="Times New Roman" panose="02020603050405020304" pitchFamily="18" charset="0"/>
              </a:rPr>
              <a:t> </a:t>
            </a:r>
            <a:r>
              <a:rPr lang="ru-RU" sz="1400" b="1" dirty="0" smtClean="0">
                <a:latin typeface="Times New Roman" panose="02020603050405020304" pitchFamily="18" charset="0"/>
                <a:cs typeface="Times New Roman" panose="02020603050405020304" pitchFamily="18" charset="0"/>
              </a:rPr>
              <a:t>                                                               Ход </a:t>
            </a:r>
            <a:r>
              <a:rPr lang="ru-RU" sz="1400" b="1" dirty="0">
                <a:latin typeface="Times New Roman" panose="02020603050405020304" pitchFamily="18" charset="0"/>
                <a:cs typeface="Times New Roman" panose="02020603050405020304" pitchFamily="18" charset="0"/>
              </a:rPr>
              <a:t>прогулки</a:t>
            </a:r>
          </a:p>
          <a:p>
            <a:r>
              <a:rPr lang="ru-RU" sz="1100" dirty="0">
                <a:latin typeface="Times New Roman" panose="02020603050405020304" pitchFamily="18" charset="0"/>
                <a:cs typeface="Times New Roman" panose="02020603050405020304" pitchFamily="18" charset="0"/>
              </a:rPr>
              <a:t>Выйдя на улицу, воспитатель обращает внимание детей на то, как много выпало снега  и </a:t>
            </a:r>
            <a:endParaRPr lang="ru-RU" sz="1100" dirty="0" smtClean="0">
              <a:latin typeface="Times New Roman" panose="02020603050405020304" pitchFamily="18" charset="0"/>
              <a:cs typeface="Times New Roman" panose="02020603050405020304" pitchFamily="18" charset="0"/>
            </a:endParaRPr>
          </a:p>
          <a:p>
            <a:r>
              <a:rPr lang="ru-RU" sz="1100" dirty="0" smtClean="0">
                <a:latin typeface="Times New Roman" panose="02020603050405020304" pitchFamily="18" charset="0"/>
                <a:cs typeface="Times New Roman" panose="02020603050405020304" pitchFamily="18" charset="0"/>
              </a:rPr>
              <a:t>предлагает </a:t>
            </a:r>
            <a:r>
              <a:rPr lang="ru-RU" sz="1100" dirty="0">
                <a:latin typeface="Times New Roman" panose="02020603050405020304" pitchFamily="18" charset="0"/>
                <a:cs typeface="Times New Roman" panose="02020603050405020304" pitchFamily="18" charset="0"/>
              </a:rPr>
              <a:t>послушать стихи :</a:t>
            </a:r>
          </a:p>
          <a:p>
            <a:r>
              <a:rPr lang="ru-RU" sz="1100" b="1" dirty="0">
                <a:latin typeface="Times New Roman" panose="02020603050405020304" pitchFamily="18" charset="0"/>
                <a:cs typeface="Times New Roman" panose="02020603050405020304" pitchFamily="18" charset="0"/>
              </a:rPr>
              <a:t>Снега прошли немалые, а все идут, идут... </a:t>
            </a:r>
            <a:br>
              <a:rPr lang="ru-RU" sz="1100" b="1" dirty="0">
                <a:latin typeface="Times New Roman" panose="02020603050405020304" pitchFamily="18" charset="0"/>
                <a:cs typeface="Times New Roman" panose="02020603050405020304" pitchFamily="18" charset="0"/>
              </a:rPr>
            </a:br>
            <a:r>
              <a:rPr lang="ru-RU" sz="1100" b="1" dirty="0">
                <a:latin typeface="Times New Roman" panose="02020603050405020304" pitchFamily="18" charset="0"/>
                <a:cs typeface="Times New Roman" panose="02020603050405020304" pitchFamily="18" charset="0"/>
              </a:rPr>
              <a:t>Дворники усталые  - метут, метут, метут. </a:t>
            </a:r>
            <a:br>
              <a:rPr lang="ru-RU" sz="1100" b="1" dirty="0">
                <a:latin typeface="Times New Roman" panose="02020603050405020304" pitchFamily="18" charset="0"/>
                <a:cs typeface="Times New Roman" panose="02020603050405020304" pitchFamily="18" charset="0"/>
              </a:rPr>
            </a:br>
            <a:r>
              <a:rPr lang="ru-RU" sz="1100" b="1" dirty="0">
                <a:latin typeface="Times New Roman" panose="02020603050405020304" pitchFamily="18" charset="0"/>
                <a:cs typeface="Times New Roman" panose="02020603050405020304" pitchFamily="18" charset="0"/>
              </a:rPr>
              <a:t>Гремят они лопатами под тучами лохматыми, </a:t>
            </a:r>
            <a:br>
              <a:rPr lang="ru-RU" sz="1100" b="1" dirty="0">
                <a:latin typeface="Times New Roman" panose="02020603050405020304" pitchFamily="18" charset="0"/>
                <a:cs typeface="Times New Roman" panose="02020603050405020304" pitchFamily="18" charset="0"/>
              </a:rPr>
            </a:br>
            <a:r>
              <a:rPr lang="ru-RU" sz="1100" b="1" dirty="0">
                <a:latin typeface="Times New Roman" panose="02020603050405020304" pitchFamily="18" charset="0"/>
                <a:cs typeface="Times New Roman" panose="02020603050405020304" pitchFamily="18" charset="0"/>
              </a:rPr>
              <a:t>Метелками шуршат. </a:t>
            </a:r>
            <a:br>
              <a:rPr lang="ru-RU" sz="1100" b="1" dirty="0">
                <a:latin typeface="Times New Roman" panose="02020603050405020304" pitchFamily="18" charset="0"/>
                <a:cs typeface="Times New Roman" panose="02020603050405020304" pitchFamily="18" charset="0"/>
              </a:rPr>
            </a:br>
            <a:r>
              <a:rPr lang="ru-RU" sz="1100" b="1" dirty="0">
                <a:latin typeface="Times New Roman" panose="02020603050405020304" pitchFamily="18" charset="0"/>
                <a:cs typeface="Times New Roman" panose="02020603050405020304" pitchFamily="18" charset="0"/>
              </a:rPr>
              <a:t>На улицах, на </a:t>
            </a:r>
            <a:r>
              <a:rPr lang="ru-RU" sz="1100" b="1" dirty="0" err="1">
                <a:latin typeface="Times New Roman" panose="02020603050405020304" pitchFamily="18" charset="0"/>
                <a:cs typeface="Times New Roman" panose="02020603050405020304" pitchFamily="18" charset="0"/>
              </a:rPr>
              <a:t>улках</a:t>
            </a:r>
            <a:r>
              <a:rPr lang="ru-RU" sz="1100" b="1" dirty="0">
                <a:latin typeface="Times New Roman" panose="02020603050405020304" pitchFamily="18" charset="0"/>
                <a:cs typeface="Times New Roman" panose="02020603050405020304" pitchFamily="18" charset="0"/>
              </a:rPr>
              <a:t>, в дворах и закоулках </a:t>
            </a:r>
            <a:br>
              <a:rPr lang="ru-RU" sz="1100" b="1" dirty="0">
                <a:latin typeface="Times New Roman" panose="02020603050405020304" pitchFamily="18" charset="0"/>
                <a:cs typeface="Times New Roman" panose="02020603050405020304" pitchFamily="18" charset="0"/>
              </a:rPr>
            </a:br>
            <a:r>
              <a:rPr lang="ru-RU" sz="1100" b="1" dirty="0">
                <a:latin typeface="Times New Roman" panose="02020603050405020304" pitchFamily="18" charset="0"/>
                <a:cs typeface="Times New Roman" panose="02020603050405020304" pitchFamily="18" charset="0"/>
              </a:rPr>
              <a:t>Управиться спешат</a:t>
            </a:r>
            <a:r>
              <a:rPr lang="ru-RU" sz="1100" b="1" dirty="0" smtClean="0">
                <a:latin typeface="Times New Roman" panose="02020603050405020304" pitchFamily="18" charset="0"/>
                <a:cs typeface="Times New Roman" panose="02020603050405020304" pitchFamily="18" charset="0"/>
              </a:rPr>
              <a:t>.</a:t>
            </a:r>
            <a:r>
              <a:rPr lang="ru-RU" sz="1100" b="1" dirty="0">
                <a:latin typeface="Times New Roman" panose="02020603050405020304" pitchFamily="18" charset="0"/>
                <a:cs typeface="Times New Roman" panose="02020603050405020304" pitchFamily="18" charset="0"/>
              </a:rPr>
              <a:t> </a:t>
            </a:r>
            <a:r>
              <a:rPr lang="ru-RU" sz="1100" b="1" dirty="0" smtClean="0">
                <a:latin typeface="Times New Roman" panose="02020603050405020304" pitchFamily="18" charset="0"/>
                <a:cs typeface="Times New Roman" panose="02020603050405020304" pitchFamily="18" charset="0"/>
              </a:rPr>
              <a:t>                                           </a:t>
            </a: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  Е. Благинина </a:t>
            </a:r>
          </a:p>
          <a:p>
            <a:r>
              <a:rPr lang="ru-RU" sz="1100" dirty="0">
                <a:latin typeface="Times New Roman" panose="02020603050405020304" pitchFamily="18" charset="0"/>
                <a:cs typeface="Times New Roman" panose="02020603050405020304" pitchFamily="18" charset="0"/>
              </a:rPr>
              <a:t>На </a:t>
            </a:r>
            <a:r>
              <a:rPr lang="ru-RU" sz="1100" dirty="0" smtClean="0">
                <a:latin typeface="Times New Roman" panose="02020603050405020304" pitchFamily="18" charset="0"/>
                <a:cs typeface="Times New Roman" panose="02020603050405020304" pitchFamily="18" charset="0"/>
              </a:rPr>
              <a:t>дереве висит </a:t>
            </a:r>
            <a:r>
              <a:rPr lang="ru-RU" sz="1100" dirty="0">
                <a:latin typeface="Times New Roman" panose="02020603050405020304" pitchFamily="18" charset="0"/>
                <a:cs typeface="Times New Roman" panose="02020603050405020304" pitchFamily="18" charset="0"/>
              </a:rPr>
              <a:t>конверт, на котором написано: «Для тех, кто любит трудиться».</a:t>
            </a:r>
          </a:p>
          <a:p>
            <a:pPr marL="285750" indent="-285750">
              <a:buFontTx/>
              <a:buChar char="-"/>
            </a:pPr>
            <a:r>
              <a:rPr lang="ru-RU" sz="1100" dirty="0" smtClean="0">
                <a:latin typeface="Times New Roman" panose="02020603050405020304" pitchFamily="18" charset="0"/>
                <a:cs typeface="Times New Roman" panose="02020603050405020304" pitchFamily="18" charset="0"/>
              </a:rPr>
              <a:t>Ребята</a:t>
            </a:r>
            <a:r>
              <a:rPr lang="ru-RU" sz="1100" dirty="0">
                <a:latin typeface="Times New Roman" panose="02020603050405020304" pitchFamily="18" charset="0"/>
                <a:cs typeface="Times New Roman" panose="02020603050405020304" pitchFamily="18" charset="0"/>
              </a:rPr>
              <a:t>, вы любите трудиться? Значит это письмо для нас. Посмотрим, что же в нём. </a:t>
            </a:r>
            <a:endParaRPr lang="ru-RU" sz="1100" dirty="0" smtClean="0">
              <a:latin typeface="Times New Roman" panose="02020603050405020304" pitchFamily="18" charset="0"/>
              <a:cs typeface="Times New Roman" panose="02020603050405020304" pitchFamily="18" charset="0"/>
            </a:endParaRPr>
          </a:p>
          <a:p>
            <a:pPr marL="285750" indent="-285750">
              <a:buFontTx/>
              <a:buChar char="-"/>
            </a:pPr>
            <a:r>
              <a:rPr lang="ru-RU" sz="1100" dirty="0" smtClean="0">
                <a:latin typeface="Times New Roman" panose="02020603050405020304" pitchFamily="18" charset="0"/>
                <a:cs typeface="Times New Roman" panose="02020603050405020304" pitchFamily="18" charset="0"/>
              </a:rPr>
              <a:t>Здесь </a:t>
            </a:r>
            <a:r>
              <a:rPr lang="ru-RU" sz="1100" dirty="0">
                <a:latin typeface="Times New Roman" panose="02020603050405020304" pitchFamily="18" charset="0"/>
                <a:cs typeface="Times New Roman" panose="02020603050405020304" pitchFamily="18" charset="0"/>
              </a:rPr>
              <a:t>загадка, послушайте её и отгадайте.</a:t>
            </a:r>
          </a:p>
          <a:p>
            <a:r>
              <a:rPr lang="ru-RU" sz="1100" dirty="0">
                <a:latin typeface="Times New Roman" panose="02020603050405020304" pitchFamily="18" charset="0"/>
                <a:cs typeface="Times New Roman" panose="02020603050405020304" pitchFamily="18" charset="0"/>
              </a:rPr>
              <a:t>Загадка:</a:t>
            </a:r>
          </a:p>
          <a:p>
            <a:r>
              <a:rPr lang="ru-RU" sz="1100" b="1" dirty="0">
                <a:latin typeface="Times New Roman" panose="02020603050405020304" pitchFamily="18" charset="0"/>
                <a:cs typeface="Times New Roman" panose="02020603050405020304" pitchFamily="18" charset="0"/>
              </a:rPr>
              <a:t>Раньше всех он поутру</a:t>
            </a:r>
          </a:p>
          <a:p>
            <a:r>
              <a:rPr lang="ru-RU" sz="1100" b="1" dirty="0">
                <a:latin typeface="Times New Roman" panose="02020603050405020304" pitchFamily="18" charset="0"/>
                <a:cs typeface="Times New Roman" panose="02020603050405020304" pitchFamily="18" charset="0"/>
              </a:rPr>
              <a:t>Принимается за дело.</a:t>
            </a:r>
          </a:p>
          <a:p>
            <a:r>
              <a:rPr lang="ru-RU" sz="1100" b="1" dirty="0">
                <a:latin typeface="Times New Roman" panose="02020603050405020304" pitchFamily="18" charset="0"/>
                <a:cs typeface="Times New Roman" panose="02020603050405020304" pitchFamily="18" charset="0"/>
              </a:rPr>
              <a:t>Достает свою метлу.</a:t>
            </a:r>
          </a:p>
          <a:p>
            <a:r>
              <a:rPr lang="ru-RU" sz="1100" b="1" dirty="0">
                <a:latin typeface="Times New Roman" panose="02020603050405020304" pitchFamily="18" charset="0"/>
                <a:cs typeface="Times New Roman" panose="02020603050405020304" pitchFamily="18" charset="0"/>
              </a:rPr>
              <a:t>Машет ею вправо, влево.</a:t>
            </a:r>
          </a:p>
          <a:p>
            <a:r>
              <a:rPr lang="ru-RU" sz="1100" b="1" dirty="0">
                <a:latin typeface="Times New Roman" panose="02020603050405020304" pitchFamily="18" charset="0"/>
                <a:cs typeface="Times New Roman" panose="02020603050405020304" pitchFamily="18" charset="0"/>
              </a:rPr>
              <a:t>Летом пыль он подметёт.</a:t>
            </a:r>
          </a:p>
          <a:p>
            <a:r>
              <a:rPr lang="ru-RU" sz="1100" b="1" dirty="0">
                <a:latin typeface="Times New Roman" panose="02020603050405020304" pitchFamily="18" charset="0"/>
                <a:cs typeface="Times New Roman" panose="02020603050405020304" pitchFamily="18" charset="0"/>
              </a:rPr>
              <a:t>Стал уютным, чистым дворик.</a:t>
            </a:r>
          </a:p>
          <a:p>
            <a:r>
              <a:rPr lang="ru-RU" sz="1100" b="1" dirty="0">
                <a:latin typeface="Times New Roman" panose="02020603050405020304" pitchFamily="18" charset="0"/>
                <a:cs typeface="Times New Roman" panose="02020603050405020304" pitchFamily="18" charset="0"/>
              </a:rPr>
              <a:t>Снег зимою уберёт</a:t>
            </a:r>
          </a:p>
          <a:p>
            <a:r>
              <a:rPr lang="ru-RU" sz="1100" b="1" dirty="0">
                <a:latin typeface="Times New Roman" panose="02020603050405020304" pitchFamily="18" charset="0"/>
                <a:cs typeface="Times New Roman" panose="02020603050405020304" pitchFamily="18" charset="0"/>
              </a:rPr>
              <a:t>Всюду наш чистюля…</a:t>
            </a:r>
          </a:p>
          <a:p>
            <a:r>
              <a:rPr lang="ru-RU" sz="1100" b="1" dirty="0">
                <a:latin typeface="Times New Roman" panose="02020603050405020304" pitchFamily="18" charset="0"/>
                <a:cs typeface="Times New Roman" panose="02020603050405020304" pitchFamily="18" charset="0"/>
              </a:rPr>
              <a:t>(Дворник</a:t>
            </a:r>
            <a:r>
              <a:rPr lang="ru-RU" sz="1100" b="1" dirty="0" smtClean="0">
                <a:latin typeface="Times New Roman" panose="02020603050405020304" pitchFamily="18" charset="0"/>
                <a:cs typeface="Times New Roman" panose="02020603050405020304" pitchFamily="18" charset="0"/>
              </a:rPr>
              <a:t>)</a:t>
            </a:r>
          </a:p>
          <a:p>
            <a:r>
              <a:rPr lang="ru-RU" sz="1100" dirty="0" smtClean="0">
                <a:latin typeface="Times New Roman" panose="02020603050405020304" pitchFamily="18" charset="0"/>
                <a:cs typeface="Times New Roman" panose="02020603050405020304" pitchFamily="18" charset="0"/>
              </a:rPr>
              <a:t>- Кто это! Ребята, а как вы думаете, от какого слова образовалось слово «дворник»? </a:t>
            </a:r>
          </a:p>
          <a:p>
            <a:pPr marL="285750" indent="-285750">
              <a:buFontTx/>
              <a:buChar char="-"/>
            </a:pPr>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Ой, а еще  в конверте лежат загадки, они вам подскажут, какие инструменты для работы нужны дворнику.</a:t>
            </a:r>
          </a:p>
          <a:p>
            <a:r>
              <a:rPr lang="ru-RU" sz="1100" b="1" dirty="0">
                <a:latin typeface="Times New Roman" panose="02020603050405020304" pitchFamily="18" charset="0"/>
                <a:cs typeface="Times New Roman" panose="02020603050405020304" pitchFamily="18" charset="0"/>
              </a:rPr>
              <a:t>Скручена, связана,</a:t>
            </a:r>
          </a:p>
          <a:p>
            <a:r>
              <a:rPr lang="ru-RU" sz="1100" b="1" dirty="0">
                <a:latin typeface="Times New Roman" panose="02020603050405020304" pitchFamily="18" charset="0"/>
                <a:cs typeface="Times New Roman" panose="02020603050405020304" pitchFamily="18" charset="0"/>
              </a:rPr>
              <a:t>На кол посажена,</a:t>
            </a:r>
          </a:p>
          <a:p>
            <a:r>
              <a:rPr lang="ru-RU" sz="1100" b="1" dirty="0" smtClean="0">
                <a:latin typeface="Times New Roman" panose="02020603050405020304" pitchFamily="18" charset="0"/>
                <a:cs typeface="Times New Roman" panose="02020603050405020304" pitchFamily="18" charset="0"/>
              </a:rPr>
              <a:t>По двору летает.</a:t>
            </a:r>
          </a:p>
          <a:p>
            <a:r>
              <a:rPr lang="ru-RU" sz="1100" b="1" dirty="0" smtClean="0">
                <a:latin typeface="Times New Roman" panose="02020603050405020304" pitchFamily="18" charset="0"/>
                <a:cs typeface="Times New Roman" panose="02020603050405020304" pitchFamily="18" charset="0"/>
              </a:rPr>
              <a:t>Весь мусор собирает.       (Метла</a:t>
            </a:r>
            <a:r>
              <a:rPr lang="ru-RU" sz="1100" b="1" dirty="0">
                <a:latin typeface="Times New Roman" panose="02020603050405020304" pitchFamily="18" charset="0"/>
                <a:cs typeface="Times New Roman" panose="02020603050405020304" pitchFamily="18" charset="0"/>
              </a:rPr>
              <a:t>)</a:t>
            </a:r>
            <a:endParaRPr lang="ru-RU" sz="1100" dirty="0">
              <a:latin typeface="Times New Roman" panose="02020603050405020304" pitchFamily="18" charset="0"/>
              <a:cs typeface="Times New Roman" panose="02020603050405020304" pitchFamily="18" charset="0"/>
            </a:endParaRPr>
          </a:p>
          <a:p>
            <a:r>
              <a:rPr lang="ru-RU" sz="1100" b="1" dirty="0">
                <a:latin typeface="Times New Roman" panose="02020603050405020304" pitchFamily="18" charset="0"/>
                <a:cs typeface="Times New Roman" panose="02020603050405020304" pitchFamily="18" charset="0"/>
              </a:rPr>
              <a:t>Рядом с дворником шагаю</a:t>
            </a:r>
          </a:p>
          <a:p>
            <a:r>
              <a:rPr lang="ru-RU" sz="1100" b="1" dirty="0">
                <a:latin typeface="Times New Roman" panose="02020603050405020304" pitchFamily="18" charset="0"/>
                <a:cs typeface="Times New Roman" panose="02020603050405020304" pitchFamily="18" charset="0"/>
              </a:rPr>
              <a:t>Разгребаю снег кругом</a:t>
            </a:r>
          </a:p>
          <a:p>
            <a:r>
              <a:rPr lang="ru-RU" sz="1100" b="1" dirty="0">
                <a:latin typeface="Times New Roman" panose="02020603050405020304" pitchFamily="18" charset="0"/>
                <a:cs typeface="Times New Roman" panose="02020603050405020304" pitchFamily="18" charset="0"/>
              </a:rPr>
              <a:t>И ребятам помогаю</a:t>
            </a:r>
          </a:p>
          <a:p>
            <a:r>
              <a:rPr lang="ru-RU" sz="1100" b="1" dirty="0">
                <a:latin typeface="Times New Roman" panose="02020603050405020304" pitchFamily="18" charset="0"/>
                <a:cs typeface="Times New Roman" panose="02020603050405020304" pitchFamily="18" charset="0"/>
              </a:rPr>
              <a:t>Делать горку, строить дом</a:t>
            </a:r>
            <a:r>
              <a:rPr lang="ru-RU" sz="1100" b="1" dirty="0" smtClean="0">
                <a:latin typeface="Times New Roman" panose="02020603050405020304" pitchFamily="18" charset="0"/>
                <a:cs typeface="Times New Roman" panose="02020603050405020304" pitchFamily="18" charset="0"/>
              </a:rPr>
              <a:t>.  (</a:t>
            </a:r>
            <a:r>
              <a:rPr lang="ru-RU" sz="1100" b="1" dirty="0">
                <a:latin typeface="Times New Roman" panose="02020603050405020304" pitchFamily="18" charset="0"/>
                <a:cs typeface="Times New Roman" panose="02020603050405020304" pitchFamily="18" charset="0"/>
              </a:rPr>
              <a:t>Лопата</a:t>
            </a:r>
            <a:r>
              <a:rPr lang="ru-RU" sz="1100" b="1" dirty="0" smtClean="0">
                <a:latin typeface="Times New Roman" panose="02020603050405020304" pitchFamily="18" charset="0"/>
                <a:cs typeface="Times New Roman" panose="02020603050405020304" pitchFamily="18" charset="0"/>
              </a:rPr>
              <a:t>)</a:t>
            </a:r>
          </a:p>
          <a:p>
            <a:r>
              <a:rPr lang="ru-RU" sz="1100" dirty="0" smtClean="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Молодцы. А сейчас я вам предлагаю  посмотреть, как трудится дворник .</a:t>
            </a:r>
          </a:p>
          <a:p>
            <a:r>
              <a:rPr lang="ru-RU" sz="1100" dirty="0">
                <a:latin typeface="Times New Roman" panose="02020603050405020304" pitchFamily="18" charset="0"/>
                <a:cs typeface="Times New Roman" panose="02020603050405020304" pitchFamily="18" charset="0"/>
              </a:rPr>
              <a:t>(Дети вместе с воспитателем подходят и наблюдают за работающим дворником.)</a:t>
            </a:r>
          </a:p>
        </p:txBody>
      </p:sp>
    </p:spTree>
    <p:extLst>
      <p:ext uri="{BB962C8B-B14F-4D97-AF65-F5344CB8AC3E}">
        <p14:creationId xmlns:p14="http://schemas.microsoft.com/office/powerpoint/2010/main" val="1189193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honoteka.org/uploads/posts/2021-05/1620165015_5-phonoteka_org-p-fon-dlya-prezentatsii-didakticheskie-igri-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24"/>
            <a:ext cx="914958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187624" y="1268760"/>
            <a:ext cx="7344816" cy="3785652"/>
          </a:xfrm>
          <a:prstGeom prst="rect">
            <a:avLst/>
          </a:prstGeom>
        </p:spPr>
        <p:txBody>
          <a:bodyPr wrap="square">
            <a:spAutoFit/>
          </a:bodyPr>
          <a:lstStyle/>
          <a:p>
            <a:pPr algn="ctr"/>
            <a:r>
              <a:rPr lang="ru-RU" sz="1600" b="1" dirty="0">
                <a:latin typeface="Times New Roman" panose="02020603050405020304" pitchFamily="18" charset="0"/>
                <a:cs typeface="Times New Roman" panose="02020603050405020304" pitchFamily="18" charset="0"/>
              </a:rPr>
              <a:t>Наблюдение:</a:t>
            </a:r>
          </a:p>
          <a:p>
            <a:r>
              <a:rPr lang="ru-RU" sz="1600" dirty="0">
                <a:latin typeface="Times New Roman" panose="02020603050405020304" pitchFamily="18" charset="0"/>
                <a:cs typeface="Times New Roman" panose="02020603050405020304" pitchFamily="18" charset="0"/>
              </a:rPr>
              <a:t>Обратить внимание детей на работу дворника. </a:t>
            </a:r>
          </a:p>
          <a:p>
            <a:r>
              <a:rPr lang="ru-RU" sz="1600" dirty="0">
                <a:latin typeface="Times New Roman" panose="02020603050405020304" pitchFamily="18" charset="0"/>
                <a:cs typeface="Times New Roman" panose="02020603050405020304" pitchFamily="18" charset="0"/>
              </a:rPr>
              <a:t>Воспитатель задает детям вопросы.</a:t>
            </a:r>
          </a:p>
          <a:p>
            <a:pPr marL="342900" indent="-342900">
              <a:buFont typeface="+mj-lt"/>
              <a:buAutoNum type="arabicPeriod"/>
            </a:pPr>
            <a:r>
              <a:rPr lang="ru-RU" sz="1600" dirty="0">
                <a:latin typeface="Times New Roman" panose="02020603050405020304" pitchFamily="18" charset="0"/>
                <a:cs typeface="Times New Roman" panose="02020603050405020304" pitchFamily="18" charset="0"/>
              </a:rPr>
              <a:t>Какие орудия труда нужны для работы дворника зимой? (Метла, лопата,  </a:t>
            </a:r>
            <a:r>
              <a:rPr lang="ru-RU" sz="1600" dirty="0" smtClean="0">
                <a:latin typeface="Times New Roman" panose="02020603050405020304" pitchFamily="18" charset="0"/>
                <a:cs typeface="Times New Roman" panose="02020603050405020304" pitchFamily="18" charset="0"/>
              </a:rPr>
              <a:t>скребок)</a:t>
            </a:r>
            <a:endParaRPr lang="ru-RU" sz="16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ru-RU" sz="1600" dirty="0">
                <a:latin typeface="Times New Roman" panose="02020603050405020304" pitchFamily="18" charset="0"/>
                <a:cs typeface="Times New Roman" panose="02020603050405020304" pitchFamily="18" charset="0"/>
              </a:rPr>
              <a:t>Лопата у </a:t>
            </a:r>
            <a:r>
              <a:rPr lang="ru-RU" sz="1600" dirty="0" smtClean="0">
                <a:latin typeface="Times New Roman" panose="02020603050405020304" pitchFamily="18" charset="0"/>
                <a:cs typeface="Times New Roman" panose="02020603050405020304" pitchFamily="18" charset="0"/>
              </a:rPr>
              <a:t>него большая, </a:t>
            </a:r>
            <a:r>
              <a:rPr lang="ru-RU" sz="1600" dirty="0">
                <a:latin typeface="Times New Roman" panose="02020603050405020304" pitchFamily="18" charset="0"/>
                <a:cs typeface="Times New Roman" panose="02020603050405020304" pitchFamily="18" charset="0"/>
              </a:rPr>
              <a:t>широкая, зачем?</a:t>
            </a:r>
          </a:p>
          <a:p>
            <a:pPr marL="342900" indent="-342900">
              <a:buFont typeface="+mj-lt"/>
              <a:buAutoNum type="arabicPeriod"/>
            </a:pPr>
            <a:r>
              <a:rPr lang="ru-RU" sz="1600" dirty="0">
                <a:latin typeface="Times New Roman" panose="02020603050405020304" pitchFamily="18" charset="0"/>
                <a:cs typeface="Times New Roman" panose="02020603050405020304" pitchFamily="18" charset="0"/>
              </a:rPr>
              <a:t>Какую работу выполняет дворник зимой? (Чистит дорожки ко входам в группы,    собирает мусор.)</a:t>
            </a:r>
          </a:p>
          <a:p>
            <a:pPr marL="342900" indent="-342900">
              <a:buFont typeface="+mj-lt"/>
              <a:buAutoNum type="arabicPeriod"/>
            </a:pPr>
            <a:r>
              <a:rPr lang="ru-RU" sz="1600" dirty="0">
                <a:latin typeface="Times New Roman" panose="02020603050405020304" pitchFamily="18" charset="0"/>
                <a:cs typeface="Times New Roman" panose="02020603050405020304" pitchFamily="18" charset="0"/>
              </a:rPr>
              <a:t>Для чего нужна работа дворника? (Чтобы было чисто на территории д\с.)</a:t>
            </a:r>
          </a:p>
          <a:p>
            <a:r>
              <a:rPr lang="ru-RU" sz="1600" dirty="0">
                <a:latin typeface="Times New Roman" panose="02020603050405020304" pitchFamily="18" charset="0"/>
                <a:cs typeface="Times New Roman" panose="02020603050405020304" pitchFamily="18" charset="0"/>
              </a:rPr>
              <a:t>Ребята, вы правильно всё рассказали о труде дворника. На территории детского сада всегда чисто и красиво.</a:t>
            </a:r>
          </a:p>
          <a:p>
            <a:pPr algn="ctr"/>
            <a:r>
              <a:rPr lang="ru-RU" sz="1600" b="1" dirty="0" smtClean="0">
                <a:latin typeface="Times New Roman" panose="02020603050405020304" pitchFamily="18" charset="0"/>
                <a:cs typeface="Times New Roman" panose="02020603050405020304" pitchFamily="18" charset="0"/>
              </a:rPr>
              <a:t>Трудовая деятельность </a:t>
            </a:r>
            <a:r>
              <a:rPr lang="ru-RU" sz="1600" b="1" dirty="0">
                <a:latin typeface="Times New Roman" panose="02020603050405020304" pitchFamily="18" charset="0"/>
                <a:cs typeface="Times New Roman" panose="02020603050405020304" pitchFamily="18" charset="0"/>
              </a:rPr>
              <a:t>:</a:t>
            </a:r>
          </a:p>
          <a:p>
            <a:r>
              <a:rPr lang="ru-RU" sz="1600" dirty="0">
                <a:latin typeface="Times New Roman" panose="02020603050405020304" pitchFamily="18" charset="0"/>
                <a:cs typeface="Times New Roman" panose="02020603050405020304" pitchFamily="18" charset="0"/>
              </a:rPr>
              <a:t>- А кто мне скажет, как  мы можем помочь дворнику? Предлагаю вам пройти </a:t>
            </a:r>
            <a:r>
              <a:rPr lang="ru-RU" sz="1600" dirty="0" smtClean="0">
                <a:latin typeface="Times New Roman" panose="02020603050405020304" pitchFamily="18" charset="0"/>
                <a:cs typeface="Times New Roman" panose="02020603050405020304" pitchFamily="18" charset="0"/>
              </a:rPr>
              <a:t>и </a:t>
            </a:r>
            <a:r>
              <a:rPr lang="ru-RU" sz="1600" dirty="0">
                <a:latin typeface="Times New Roman" panose="02020603050405020304" pitchFamily="18" charset="0"/>
                <a:cs typeface="Times New Roman" panose="02020603050405020304" pitchFamily="18" charset="0"/>
              </a:rPr>
              <a:t>помочь нашему дворнику в </a:t>
            </a:r>
            <a:r>
              <a:rPr lang="ru-RU" sz="1600" dirty="0" smtClean="0">
                <a:latin typeface="Times New Roman" panose="02020603050405020304" pitchFamily="18" charset="0"/>
                <a:cs typeface="Times New Roman" panose="02020603050405020304" pitchFamily="18" charset="0"/>
              </a:rPr>
              <a:t>уборке снега на </a:t>
            </a:r>
            <a:r>
              <a:rPr lang="ru-RU" sz="1600" dirty="0">
                <a:latin typeface="Times New Roman" panose="02020603050405020304" pitchFamily="18" charset="0"/>
                <a:cs typeface="Times New Roman" panose="02020603050405020304" pitchFamily="18" charset="0"/>
              </a:rPr>
              <a:t>территории детского </a:t>
            </a:r>
            <a:r>
              <a:rPr lang="ru-RU" sz="1600" dirty="0" smtClean="0">
                <a:latin typeface="Times New Roman" panose="02020603050405020304" pitchFamily="18" charset="0"/>
                <a:cs typeface="Times New Roman" panose="02020603050405020304" pitchFamily="18" charset="0"/>
              </a:rPr>
              <a:t>сада. (Дети </a:t>
            </a:r>
            <a:r>
              <a:rPr lang="ru-RU" sz="1600" dirty="0">
                <a:latin typeface="Times New Roman" panose="02020603050405020304" pitchFamily="18" charset="0"/>
                <a:cs typeface="Times New Roman" panose="02020603050405020304" pitchFamily="18" charset="0"/>
              </a:rPr>
              <a:t>чистят </a:t>
            </a:r>
            <a:r>
              <a:rPr lang="ru-RU" sz="1600" dirty="0" smtClean="0">
                <a:latin typeface="Times New Roman" panose="02020603050405020304" pitchFamily="18" charset="0"/>
                <a:cs typeface="Times New Roman" panose="02020603050405020304" pitchFamily="18" charset="0"/>
              </a:rPr>
              <a:t>снег </a:t>
            </a:r>
            <a:r>
              <a:rPr lang="ru-RU" sz="1600" dirty="0">
                <a:latin typeface="Times New Roman" panose="02020603050405020304" pitchFamily="18" charset="0"/>
                <a:cs typeface="Times New Roman" panose="02020603050405020304" pitchFamily="18" charset="0"/>
              </a:rPr>
              <a:t>на участке)</a:t>
            </a:r>
          </a:p>
        </p:txBody>
      </p:sp>
    </p:spTree>
    <p:extLst>
      <p:ext uri="{BB962C8B-B14F-4D97-AF65-F5344CB8AC3E}">
        <p14:creationId xmlns:p14="http://schemas.microsoft.com/office/powerpoint/2010/main" val="1189193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honoteka.org/uploads/posts/2021-05/1620165015_5-phonoteka_org-p-fon-dlya-prezentatsii-didakticheskie-igri-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958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971600" y="1412776"/>
            <a:ext cx="7632848" cy="3693319"/>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 Ребята, вы сегодня много рассказали о труде взрослых, о том, что необходимо в их работе. Отгадывали загадки, трудились, помогали дворнику. Вам было интересно? А сейчас я вам предлагаю поиграть.</a:t>
            </a:r>
          </a:p>
          <a:p>
            <a:endParaRPr lang="ru-RU" b="1" dirty="0" smtClean="0">
              <a:latin typeface="Times New Roman" panose="02020603050405020304" pitchFamily="18" charset="0"/>
              <a:cs typeface="Times New Roman" panose="02020603050405020304" pitchFamily="18" charset="0"/>
            </a:endParaRPr>
          </a:p>
          <a:p>
            <a:r>
              <a:rPr lang="ru-RU" b="1" dirty="0" smtClean="0">
                <a:latin typeface="Times New Roman" panose="02020603050405020304" pitchFamily="18" charset="0"/>
                <a:cs typeface="Times New Roman" panose="02020603050405020304" pitchFamily="18" charset="0"/>
              </a:rPr>
              <a:t>Игра малой подвижности «Снежок в ложке»</a:t>
            </a:r>
            <a:endParaRPr lang="ru-RU" b="1"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Цель: развивать умение действовать по сигналу, закреплять навыки ходьбы «змейкой», обходя предметы, умение держать предмет «бумажный снежок» в ложке, не роняя его. Воспитывать интерес к игре, стремление к быстроте и точности выполнения игрового задания, воспитание командного духа, уважения и терпения к сверстникам. </a:t>
            </a:r>
          </a:p>
          <a:p>
            <a:endParaRPr lang="ru-RU" dirty="0" smtClean="0">
              <a:latin typeface="Times New Roman" panose="02020603050405020304" pitchFamily="18" charset="0"/>
              <a:cs typeface="Times New Roman" panose="02020603050405020304" pitchFamily="18" charset="0"/>
            </a:endParaRPr>
          </a:p>
          <a:p>
            <a:r>
              <a:rPr lang="ru-RU" b="1" dirty="0" smtClean="0">
                <a:latin typeface="Times New Roman" panose="02020603050405020304" pitchFamily="18" charset="0"/>
                <a:cs typeface="Times New Roman" panose="02020603050405020304" pitchFamily="18" charset="0"/>
              </a:rPr>
              <a:t>Индивидуальная работа со всей группой детей «Летит самолет»</a:t>
            </a:r>
          </a:p>
          <a:p>
            <a:r>
              <a:rPr lang="ru-RU" dirty="0" smtClean="0">
                <a:latin typeface="Times New Roman" panose="02020603050405020304" pitchFamily="18" charset="0"/>
                <a:cs typeface="Times New Roman" panose="02020603050405020304" pitchFamily="18" charset="0"/>
              </a:rPr>
              <a:t>Цель: отработать умение обходить предметы, сохраняя скорость движения.</a:t>
            </a:r>
          </a:p>
        </p:txBody>
      </p:sp>
    </p:spTree>
    <p:extLst>
      <p:ext uri="{BB962C8B-B14F-4D97-AF65-F5344CB8AC3E}">
        <p14:creationId xmlns:p14="http://schemas.microsoft.com/office/powerpoint/2010/main" val="1189193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honoteka.org/uploads/posts/2021-05/1620165015_5-phonoteka_org-p-fon-dlya-prezentatsii-didakticheskie-igri-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958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187624" y="1443841"/>
            <a:ext cx="7128792" cy="2862322"/>
          </a:xfrm>
          <a:prstGeom prst="rect">
            <a:avLst/>
          </a:prstGeom>
        </p:spPr>
        <p:txBody>
          <a:bodyPr wrap="square">
            <a:spAutoFit/>
          </a:bodyPr>
          <a:lstStyle/>
          <a:p>
            <a:pPr algn="ctr"/>
            <a:r>
              <a:rPr lang="ru-RU" b="1" dirty="0" smtClean="0">
                <a:latin typeface="Times New Roman" panose="02020603050405020304" pitchFamily="18" charset="0"/>
                <a:cs typeface="Times New Roman" panose="02020603050405020304" pitchFamily="18" charset="0"/>
              </a:rPr>
              <a:t>Подвижная игра «Лиса и зайцы»</a:t>
            </a:r>
            <a:endParaRPr lang="ru-RU" b="1"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Цель: совершенствовать двигательные навыки «бег».</a:t>
            </a:r>
          </a:p>
          <a:p>
            <a:r>
              <a:rPr lang="ru-RU" dirty="0" smtClean="0">
                <a:latin typeface="Times New Roman" panose="02020603050405020304" pitchFamily="18" charset="0"/>
                <a:cs typeface="Times New Roman" panose="02020603050405020304" pitchFamily="18" charset="0"/>
              </a:rPr>
              <a:t>Задачи:  закреплять умение действовать по сигналу водящего, выполнять игровую задачу. Развивать ловкость, быстроту, смекалку. Воспитывать уважение друг к другу.</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r>
              <a:rPr lang="ru-RU" b="1" dirty="0" smtClean="0">
                <a:latin typeface="Times New Roman" panose="02020603050405020304" pitchFamily="18" charset="0"/>
                <a:cs typeface="Times New Roman" panose="02020603050405020304" pitchFamily="18" charset="0"/>
              </a:rPr>
              <a:t>Самостоятельная </a:t>
            </a:r>
            <a:r>
              <a:rPr lang="ru-RU" b="1" dirty="0">
                <a:latin typeface="Times New Roman" panose="02020603050405020304" pitchFamily="18" charset="0"/>
                <a:cs typeface="Times New Roman" panose="02020603050405020304" pitchFamily="18" charset="0"/>
              </a:rPr>
              <a:t>игровая деятельность</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упражнения со спортивным инвентарем (санки, снегокаты, санки-ледянки).</a:t>
            </a:r>
          </a:p>
          <a:p>
            <a:r>
              <a:rPr lang="ru-RU" dirty="0" smtClean="0">
                <a:latin typeface="Times New Roman" panose="02020603050405020304" pitchFamily="18" charset="0"/>
                <a:cs typeface="Times New Roman" panose="02020603050405020304" pitchFamily="18" charset="0"/>
              </a:rPr>
              <a:t>Цель: закреплять спортивные навыки, умение катать друг друга на санках, </a:t>
            </a:r>
            <a:r>
              <a:rPr lang="ru-RU" dirty="0" err="1" smtClean="0">
                <a:latin typeface="Times New Roman" panose="02020603050405020304" pitchFamily="18" charset="0"/>
                <a:cs typeface="Times New Roman" panose="02020603050405020304" pitchFamily="18" charset="0"/>
              </a:rPr>
              <a:t>снегокатах</a:t>
            </a:r>
            <a:r>
              <a:rPr lang="ru-RU"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санках-ледянках</a:t>
            </a: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9193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honoteka.org/uploads/posts/2021-05/1620165015_5-phonoteka_org-p-fon-dlya-prezentatsii-didakticheskie-igri-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958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187624" y="2204864"/>
            <a:ext cx="7035900" cy="923330"/>
          </a:xfrm>
          <a:prstGeom prst="rect">
            <a:avLst/>
          </a:prstGeom>
          <a:noFill/>
        </p:spPr>
        <p:txBody>
          <a:bodyPr wrap="none" lIns="91440" tIns="45720" rIns="91440" bIns="45720">
            <a:spAutoFit/>
          </a:bodyPr>
          <a:lstStyle/>
          <a:p>
            <a:pPr algn="ctr"/>
            <a:r>
              <a:rPr lang="ru-RU"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Спасибо за внимание!</a:t>
            </a:r>
            <a:endParaRPr lang="ru-RU"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189193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honoteka.org/uploads/posts/2021-05/1620165015_5-phonoteka_org-p-fon-dlya-prezentatsii-didakticheskie-igri-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958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259632" y="966787"/>
            <a:ext cx="7272808" cy="4924425"/>
          </a:xfrm>
          <a:prstGeom prst="rect">
            <a:avLst/>
          </a:prstGeom>
        </p:spPr>
        <p:txBody>
          <a:bodyPr wrap="square">
            <a:spAutoFit/>
          </a:bodyPr>
          <a:lstStyle/>
          <a:p>
            <a:pPr algn="ctr"/>
            <a:r>
              <a:rPr lang="ru-RU" sz="1400" b="1" dirty="0">
                <a:latin typeface="Times New Roman" panose="02020603050405020304" pitchFamily="18" charset="0"/>
                <a:cs typeface="Times New Roman" panose="02020603050405020304" pitchFamily="18" charset="0"/>
              </a:rPr>
              <a:t>Значение прогулки для развития детей</a:t>
            </a:r>
            <a:r>
              <a:rPr lang="ru-RU" sz="1400" dirty="0">
                <a:latin typeface="Times New Roman" panose="02020603050405020304" pitchFamily="18" charset="0"/>
                <a:cs typeface="Times New Roman" panose="02020603050405020304" pitchFamily="18" charset="0"/>
              </a:rPr>
              <a:t> </a:t>
            </a:r>
          </a:p>
          <a:p>
            <a:r>
              <a:rPr lang="ru-RU" sz="1200" b="1" dirty="0">
                <a:latin typeface="Times New Roman" panose="02020603050405020304" pitchFamily="18" charset="0"/>
                <a:cs typeface="Times New Roman" panose="02020603050405020304" pitchFamily="18" charset="0"/>
              </a:rPr>
              <a:t>Прогулка</a:t>
            </a:r>
            <a:r>
              <a:rPr lang="ru-RU" sz="1200" dirty="0">
                <a:latin typeface="Times New Roman" panose="02020603050405020304" pitchFamily="18" charset="0"/>
                <a:cs typeface="Times New Roman" panose="02020603050405020304" pitchFamily="18" charset="0"/>
              </a:rPr>
              <a:t> - обязательный  элемент режима дня детей дошкольного возраста. </a:t>
            </a:r>
          </a:p>
          <a:p>
            <a:r>
              <a:rPr lang="ru-RU" sz="1200" dirty="0">
                <a:latin typeface="Times New Roman" panose="02020603050405020304" pitchFamily="18" charset="0"/>
                <a:cs typeface="Times New Roman" panose="02020603050405020304" pitchFamily="18" charset="0"/>
              </a:rPr>
              <a:t>Основная задача педагогической работы воспитателя на прогулке состоит в обеспечении </a:t>
            </a:r>
          </a:p>
          <a:p>
            <a:r>
              <a:rPr lang="ru-RU" sz="1200" dirty="0">
                <a:latin typeface="Times New Roman" panose="02020603050405020304" pitchFamily="18" charset="0"/>
                <a:cs typeface="Times New Roman" panose="02020603050405020304" pitchFamily="18" charset="0"/>
              </a:rPr>
              <a:t>-активной, содержательной, разнообразной, интересной для детей деятельности.  </a:t>
            </a:r>
          </a:p>
          <a:p>
            <a:r>
              <a:rPr lang="ru-RU" sz="1200" dirty="0">
                <a:latin typeface="Times New Roman" panose="02020603050405020304" pitchFamily="18" charset="0"/>
                <a:cs typeface="Times New Roman" panose="02020603050405020304" pitchFamily="18" charset="0"/>
              </a:rPr>
              <a:t>Правильно организованные и продуманные прогулки помогают решать задачи всестороннего развития детей. </a:t>
            </a:r>
          </a:p>
          <a:p>
            <a:r>
              <a:rPr lang="ru-RU" sz="1200" dirty="0">
                <a:latin typeface="Times New Roman" panose="02020603050405020304" pitchFamily="18" charset="0"/>
                <a:cs typeface="Times New Roman" panose="02020603050405020304" pitchFamily="18" charset="0"/>
              </a:rPr>
              <a:t>Прогулка способствует укреплению здоровья детей, их полноценному физическому развитию, закаливанию организма, способствует повышению  его выносливости и устойчивости к неблагоприятным воздействиям внешней среды, особенно к простудным заболеваниям. </a:t>
            </a:r>
          </a:p>
          <a:p>
            <a:r>
              <a:rPr lang="ru-RU" sz="1200" dirty="0">
                <a:latin typeface="Times New Roman" panose="02020603050405020304" pitchFamily="18" charset="0"/>
                <a:cs typeface="Times New Roman" panose="02020603050405020304" pitchFamily="18" charset="0"/>
              </a:rPr>
              <a:t>В процессе ежедневных подвижных игр и физических упражнений на прогулке расширяется двигательный опыт детей, совершенствуются имеющиеся у них навыки в основных движениях; развивается ловкость, быстрота, выносливость; формируется самостоятельность, активность. Дети становятся более подвижными, выносливыми, ловкими, смелыми. </a:t>
            </a:r>
          </a:p>
          <a:p>
            <a:r>
              <a:rPr lang="ru-RU" sz="1200" dirty="0">
                <a:latin typeface="Times New Roman" panose="02020603050405020304" pitchFamily="18" charset="0"/>
                <a:cs typeface="Times New Roman" panose="02020603050405020304" pitchFamily="18" charset="0"/>
              </a:rPr>
              <a:t>Прогулка помогает решать задачи умственного развития детей. Во время прогулки у детей развиваются познавательные интересы. Дети получают новые впечатления и знания об окружающем: о труде взрослых, о транспорте, о правилах уличного движения и т.д. Из наблюдений они узнают об особенностях сезонных изменений в природе, учатся анализировать, сопоставлять, делать выводы о взаимосвязях в природе, закрепляют полученные на занятиях знания. </a:t>
            </a:r>
          </a:p>
          <a:p>
            <a:r>
              <a:rPr lang="ru-RU" sz="1200" dirty="0">
                <a:latin typeface="Times New Roman" panose="02020603050405020304" pitchFamily="18" charset="0"/>
                <a:cs typeface="Times New Roman" panose="02020603050405020304" pitchFamily="18" charset="0"/>
              </a:rPr>
              <a:t>Общение детей друг с другом и с воспитателем благоприятно сказывается на развитии всех компонентов устной речи. </a:t>
            </a:r>
          </a:p>
          <a:p>
            <a:r>
              <a:rPr lang="ru-RU" sz="1200" dirty="0">
                <a:latin typeface="Times New Roman" panose="02020603050405020304" pitchFamily="18" charset="0"/>
                <a:cs typeface="Times New Roman" panose="02020603050405020304" pitchFamily="18" charset="0"/>
              </a:rPr>
              <a:t>Прогулка помогает решать задачи нравственного воспитания через ознакомление с окружающим: родным городом, трудом взрослых по благоустройству территории детского сада и города. Дети учатся замечать красоту природы и это вызывает у них радостные переживания.  </a:t>
            </a:r>
          </a:p>
          <a:p>
            <a:r>
              <a:rPr lang="ru-RU" sz="1200" dirty="0">
                <a:latin typeface="Times New Roman" panose="02020603050405020304" pitchFamily="18" charset="0"/>
                <a:cs typeface="Times New Roman" panose="02020603050405020304" pitchFamily="18" charset="0"/>
              </a:rPr>
              <a:t>Прогулка имеет большое воспитательное значение: у детей воспитывается трудолюбие и бережное отношение к природе, уважение к труду взрослых, любовь к родному краю, положительные отношения со сверстниками. </a:t>
            </a:r>
          </a:p>
        </p:txBody>
      </p:sp>
    </p:spTree>
    <p:extLst>
      <p:ext uri="{BB962C8B-B14F-4D97-AF65-F5344CB8AC3E}">
        <p14:creationId xmlns:p14="http://schemas.microsoft.com/office/powerpoint/2010/main" val="3667151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honoteka.org/uploads/posts/2021-05/1620165015_5-phonoteka_org-p-fon-dlya-prezentatsii-didakticheskie-igri-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958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475656" y="908720"/>
            <a:ext cx="6984776" cy="5232202"/>
          </a:xfrm>
          <a:prstGeom prst="rect">
            <a:avLst/>
          </a:prstGeom>
        </p:spPr>
        <p:txBody>
          <a:bodyPr wrap="square">
            <a:spAutoFit/>
          </a:bodyPr>
          <a:lstStyle/>
          <a:p>
            <a:pPr algn="ctr"/>
            <a:r>
              <a:rPr lang="ru-RU" sz="1400" b="1" dirty="0">
                <a:latin typeface="Times New Roman" panose="02020603050405020304" pitchFamily="18" charset="0"/>
                <a:cs typeface="Times New Roman" panose="02020603050405020304" pitchFamily="18" charset="0"/>
              </a:rPr>
              <a:t>Цели, задачи, структура прогулки</a:t>
            </a:r>
            <a:r>
              <a:rPr lang="ru-RU" sz="1400" dirty="0">
                <a:latin typeface="Times New Roman" panose="02020603050405020304" pitchFamily="18" charset="0"/>
                <a:cs typeface="Times New Roman" panose="02020603050405020304" pitchFamily="18" charset="0"/>
              </a:rPr>
              <a:t> </a:t>
            </a:r>
          </a:p>
          <a:p>
            <a:r>
              <a:rPr lang="ru-RU" sz="1600" b="1" i="1" dirty="0">
                <a:latin typeface="Times New Roman" panose="02020603050405020304" pitchFamily="18" charset="0"/>
                <a:cs typeface="Times New Roman" panose="02020603050405020304" pitchFamily="18" charset="0"/>
              </a:rPr>
              <a:t>Цель:</a:t>
            </a:r>
            <a:r>
              <a:rPr lang="ru-RU" sz="1600" dirty="0">
                <a:latin typeface="Times New Roman" panose="02020603050405020304" pitchFamily="18" charset="0"/>
                <a:cs typeface="Times New Roman" panose="02020603050405020304" pitchFamily="18" charset="0"/>
              </a:rPr>
              <a:t> укрепление здоровья, профилактика утомления, физическое и умственное развитие детей, восстановление сниженных в процессе деятельности функциональных ресурсов организма. </a:t>
            </a:r>
          </a:p>
          <a:p>
            <a:r>
              <a:rPr lang="ru-RU" sz="1600" b="1" i="1" dirty="0">
                <a:latin typeface="Times New Roman" panose="02020603050405020304" pitchFamily="18" charset="0"/>
                <a:cs typeface="Times New Roman" panose="02020603050405020304" pitchFamily="18" charset="0"/>
              </a:rPr>
              <a:t>Задачи:</a:t>
            </a:r>
            <a:r>
              <a:rPr lang="ru-RU" sz="1600" dirty="0">
                <a:latin typeface="Times New Roman" panose="02020603050405020304" pitchFamily="18" charset="0"/>
                <a:cs typeface="Times New Roman" panose="02020603050405020304" pitchFamily="18" charset="0"/>
              </a:rPr>
              <a:t> оказывать закаливающее воздействие на организм в естественных условиях; </a:t>
            </a:r>
          </a:p>
          <a:p>
            <a:pPr marL="285750" indent="-285750">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способствовать </a:t>
            </a:r>
            <a:r>
              <a:rPr lang="ru-RU" sz="1600" dirty="0">
                <a:latin typeface="Times New Roman" panose="02020603050405020304" pitchFamily="18" charset="0"/>
                <a:cs typeface="Times New Roman" panose="02020603050405020304" pitchFamily="18" charset="0"/>
              </a:rPr>
              <a:t>повышению уровня физической подготовленности детей дошкольного возраста через специально организованную для данного возраста двигательную активность и физические нагрузки; </a:t>
            </a:r>
          </a:p>
          <a:p>
            <a:pPr marL="285750" indent="-285750">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стимулировать функциональные возможности каждого ребенка, активизировать детскую самостоятельность; </a:t>
            </a:r>
          </a:p>
          <a:p>
            <a:pPr marL="285750" indent="-285750">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оптимизировать </a:t>
            </a:r>
            <a:r>
              <a:rPr lang="ru-RU" sz="1600" dirty="0">
                <a:latin typeface="Times New Roman" panose="02020603050405020304" pitchFamily="18" charset="0"/>
                <a:cs typeface="Times New Roman" panose="02020603050405020304" pitchFamily="18" charset="0"/>
              </a:rPr>
              <a:t>двигательную активность детей; </a:t>
            </a:r>
          </a:p>
          <a:p>
            <a:pPr marL="285750" indent="-285750">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способствовать </a:t>
            </a:r>
            <a:r>
              <a:rPr lang="ru-RU" sz="1600" dirty="0">
                <a:latin typeface="Times New Roman" panose="02020603050405020304" pitchFamily="18" charset="0"/>
                <a:cs typeface="Times New Roman" panose="02020603050405020304" pitchFamily="18" charset="0"/>
              </a:rPr>
              <a:t>познавательно-речевому, художественно-эстетическому, социально-личностному развитию детей. </a:t>
            </a:r>
          </a:p>
          <a:p>
            <a:r>
              <a:rPr lang="ru-RU" sz="1600" dirty="0">
                <a:latin typeface="Times New Roman" panose="02020603050405020304" pitchFamily="18" charset="0"/>
                <a:cs typeface="Times New Roman" panose="02020603050405020304" pitchFamily="18" charset="0"/>
              </a:rPr>
              <a:t>  </a:t>
            </a:r>
            <a:r>
              <a:rPr lang="ru-RU" sz="1600" b="1" i="1" dirty="0">
                <a:latin typeface="Times New Roman" panose="02020603050405020304" pitchFamily="18" charset="0"/>
                <a:cs typeface="Times New Roman" panose="02020603050405020304" pitchFamily="18" charset="0"/>
              </a:rPr>
              <a:t>Структура прогулки:</a:t>
            </a:r>
            <a:r>
              <a:rPr lang="ru-RU" sz="1600" dirty="0">
                <a:latin typeface="Times New Roman" panose="02020603050405020304" pitchFamily="18" charset="0"/>
                <a:cs typeface="Times New Roman" panose="02020603050405020304" pitchFamily="18" charset="0"/>
              </a:rPr>
              <a:t> </a:t>
            </a:r>
          </a:p>
          <a:p>
            <a:r>
              <a:rPr lang="ru-RU" sz="1600" dirty="0">
                <a:latin typeface="Times New Roman" panose="02020603050405020304" pitchFamily="18" charset="0"/>
                <a:cs typeface="Times New Roman" panose="02020603050405020304" pitchFamily="18" charset="0"/>
              </a:rPr>
              <a:t>-Наблюдение </a:t>
            </a:r>
          </a:p>
          <a:p>
            <a:r>
              <a:rPr lang="ru-RU" sz="1600" dirty="0">
                <a:latin typeface="Times New Roman" panose="02020603050405020304" pitchFamily="18" charset="0"/>
                <a:cs typeface="Times New Roman" panose="02020603050405020304" pitchFamily="18" charset="0"/>
              </a:rPr>
              <a:t>-Индивидуальная работа с детьми </a:t>
            </a:r>
          </a:p>
          <a:p>
            <a:r>
              <a:rPr lang="ru-RU" sz="1600" dirty="0">
                <a:latin typeface="Times New Roman" panose="02020603050405020304" pitchFamily="18" charset="0"/>
                <a:cs typeface="Times New Roman" panose="02020603050405020304" pitchFamily="18" charset="0"/>
              </a:rPr>
              <a:t>-Двигательная активность (подвижные игры, спортивные игры и игровые упражнения,) </a:t>
            </a:r>
          </a:p>
          <a:p>
            <a:r>
              <a:rPr lang="ru-RU" sz="1600" dirty="0">
                <a:latin typeface="Times New Roman" panose="02020603050405020304" pitchFamily="18" charset="0"/>
                <a:cs typeface="Times New Roman" panose="02020603050405020304" pitchFamily="18" charset="0"/>
              </a:rPr>
              <a:t>-Трудовая деятельность </a:t>
            </a:r>
          </a:p>
          <a:p>
            <a:r>
              <a:rPr lang="ru-RU" sz="1600" dirty="0">
                <a:latin typeface="Times New Roman" panose="02020603050405020304" pitchFamily="18" charset="0"/>
                <a:cs typeface="Times New Roman" panose="02020603050405020304" pitchFamily="18" charset="0"/>
              </a:rPr>
              <a:t>-Самостоятельная деятельность детей </a:t>
            </a:r>
          </a:p>
        </p:txBody>
      </p:sp>
    </p:spTree>
    <p:extLst>
      <p:ext uri="{BB962C8B-B14F-4D97-AF65-F5344CB8AC3E}">
        <p14:creationId xmlns:p14="http://schemas.microsoft.com/office/powerpoint/2010/main" val="2227893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honoteka.org/uploads/posts/2021-05/1620165015_5-phonoteka_org-p-fon-dlya-prezentatsii-didakticheskie-igri-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 y="0"/>
            <a:ext cx="914958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376215" y="674400"/>
            <a:ext cx="7128792" cy="5262979"/>
          </a:xfrm>
          <a:prstGeom prst="rect">
            <a:avLst/>
          </a:prstGeom>
        </p:spPr>
        <p:txBody>
          <a:bodyPr wrap="square">
            <a:spAutoFit/>
          </a:bodyPr>
          <a:lstStyle/>
          <a:p>
            <a:pPr algn="ctr"/>
            <a:r>
              <a:rPr lang="ru-RU" sz="1600" b="1" dirty="0">
                <a:latin typeface="Times New Roman" panose="02020603050405020304" pitchFamily="18" charset="0"/>
                <a:cs typeface="Times New Roman" panose="02020603050405020304" pitchFamily="18" charset="0"/>
              </a:rPr>
              <a:t>Требования к подготовке и возвращению с прогулки</a:t>
            </a:r>
            <a:r>
              <a:rPr lang="ru-RU" sz="1600" dirty="0">
                <a:latin typeface="Times New Roman" panose="02020603050405020304" pitchFamily="18" charset="0"/>
                <a:cs typeface="Times New Roman" panose="02020603050405020304" pitchFamily="18" charset="0"/>
              </a:rPr>
              <a:t> </a:t>
            </a:r>
          </a:p>
          <a:p>
            <a:r>
              <a:rPr lang="ru-RU" sz="1600" dirty="0">
                <a:latin typeface="Times New Roman" panose="02020603050405020304" pitchFamily="18" charset="0"/>
                <a:cs typeface="Times New Roman" panose="02020603050405020304" pitchFamily="18" charset="0"/>
              </a:rPr>
              <a:t>Ежедневная продолжительность прогулки детей составляет не менее 4-4,5 часов. Прогулку организуют 2 раза в день: в первую половину - до обеда и во вторую половину дня – после дневного сна или перед уходом детей домой. При температуре воздуха ниже -15 градусов С и скорости ветра более 7 м/с продолжительность прогулки сокращается. Прогулка не проводится при температуре воздуха ниже -15 градусов и скорости ветра более 15 м/с для детей до 4 лет, а для детей 5-7 лет при температуре воздуха ниже -20 градусов С и скорости ветра более 15 м/с. </a:t>
            </a:r>
            <a:r>
              <a:rPr lang="ru-RU" sz="1600" b="1"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 </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Время </a:t>
            </a:r>
            <a:r>
              <a:rPr lang="ru-RU" sz="1600" dirty="0">
                <a:latin typeface="Times New Roman" panose="02020603050405020304" pitchFamily="18" charset="0"/>
                <a:cs typeface="Times New Roman" panose="02020603050405020304" pitchFamily="18" charset="0"/>
              </a:rPr>
              <a:t>выхода на прогулку каждой возрастной группы определяется режимом образовательного </a:t>
            </a:r>
            <a:r>
              <a:rPr lang="ru-RU" sz="1600" dirty="0" smtClean="0">
                <a:latin typeface="Times New Roman" panose="02020603050405020304" pitchFamily="18" charset="0"/>
                <a:cs typeface="Times New Roman" panose="02020603050405020304" pitchFamily="18" charset="0"/>
              </a:rPr>
              <a:t>процесса.</a:t>
            </a:r>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Одевать и раздевать детей при подготовке к прогулке и возвращении с нее необходимо по </a:t>
            </a:r>
            <a:r>
              <a:rPr lang="ru-RU" sz="1600" dirty="0" smtClean="0">
                <a:latin typeface="Times New Roman" panose="02020603050405020304" pitchFamily="18" charset="0"/>
                <a:cs typeface="Times New Roman" panose="02020603050405020304" pitchFamily="18" charset="0"/>
              </a:rPr>
              <a:t>подгруппам: </a:t>
            </a:r>
            <a:endParaRPr lang="ru-RU"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sz="1600" b="1" dirty="0">
                <a:latin typeface="Times New Roman" panose="02020603050405020304" pitchFamily="18" charset="0"/>
                <a:cs typeface="Times New Roman" panose="02020603050405020304" pitchFamily="18" charset="0"/>
              </a:rPr>
              <a:t>воспитатель выводит в приемную для одевания первую подгруппу детей, в которую включает медленно одевающихся детей, детей с низкими навыками </a:t>
            </a:r>
            <a:r>
              <a:rPr lang="ru-RU" sz="1600" b="1" dirty="0" smtClean="0">
                <a:latin typeface="Times New Roman" panose="02020603050405020304" pitchFamily="18" charset="0"/>
                <a:cs typeface="Times New Roman" panose="02020603050405020304" pitchFamily="18" charset="0"/>
              </a:rPr>
              <a:t>самообслуживания</a:t>
            </a:r>
            <a:r>
              <a:rPr lang="ru-RU" sz="160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ru-RU" sz="1600" b="1" dirty="0">
                <a:latin typeface="Times New Roman" panose="02020603050405020304" pitchFamily="18" charset="0"/>
                <a:cs typeface="Times New Roman" panose="02020603050405020304" pitchFamily="18" charset="0"/>
              </a:rPr>
              <a:t>помощник воспитателя проводит гигиенические процедуры со второй подгруппой и выводит детей в </a:t>
            </a:r>
            <a:r>
              <a:rPr lang="ru-RU" sz="1600" b="1" dirty="0" smtClean="0">
                <a:latin typeface="Times New Roman" panose="02020603050405020304" pitchFamily="18" charset="0"/>
                <a:cs typeface="Times New Roman" panose="02020603050405020304" pitchFamily="18" charset="0"/>
              </a:rPr>
              <a:t>приемную;</a:t>
            </a:r>
            <a:r>
              <a:rPr lang="ru-RU" sz="1600" dirty="0" smtClean="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sz="1600" b="1" dirty="0">
                <a:latin typeface="Times New Roman" panose="02020603050405020304" pitchFamily="18" charset="0"/>
                <a:cs typeface="Times New Roman" panose="02020603050405020304" pitchFamily="18" charset="0"/>
              </a:rPr>
              <a:t>воспитатель выходит с первой подгруппой детей на прогулку, а помощник воспитателя заканчивает одевание второй подгруппы и провожает детей на участок</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к воспитателю</a:t>
            </a:r>
            <a:r>
              <a:rPr lang="ru-RU" sz="1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27893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honoteka.org/uploads/posts/2021-05/1620165015_5-phonoteka_org-p-fon-dlya-prezentatsii-didakticheskie-igri-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958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327757" y="836712"/>
            <a:ext cx="7128792" cy="5509200"/>
          </a:xfrm>
          <a:prstGeom prst="rect">
            <a:avLst/>
          </a:prstGeom>
        </p:spPr>
        <p:txBody>
          <a:bodyPr wrap="square">
            <a:spAutoFit/>
          </a:bodyPr>
          <a:lstStyle/>
          <a:p>
            <a:pPr algn="ctr"/>
            <a:r>
              <a:rPr lang="ru-RU" sz="1600" b="1" dirty="0">
                <a:latin typeface="Times New Roman" panose="02020603050405020304" pitchFamily="18" charset="0"/>
                <a:cs typeface="Times New Roman" panose="02020603050405020304" pitchFamily="18" charset="0"/>
              </a:rPr>
              <a:t>Виды прогулок</a:t>
            </a:r>
            <a:r>
              <a:rPr lang="ru-RU" sz="1600" dirty="0">
                <a:latin typeface="Times New Roman" panose="02020603050405020304" pitchFamily="18" charset="0"/>
                <a:cs typeface="Times New Roman" panose="02020603050405020304" pitchFamily="18" charset="0"/>
              </a:rPr>
              <a:t> </a:t>
            </a:r>
          </a:p>
          <a:p>
            <a:r>
              <a:rPr lang="ru-RU" sz="1600" b="1" i="1" dirty="0">
                <a:latin typeface="Times New Roman" panose="02020603050405020304" pitchFamily="18" charset="0"/>
                <a:cs typeface="Times New Roman" panose="02020603050405020304" pitchFamily="18" charset="0"/>
              </a:rPr>
              <a:t>Виды </a:t>
            </a:r>
            <a:r>
              <a:rPr lang="ru-RU" sz="1600" b="1" i="1" dirty="0" smtClean="0">
                <a:latin typeface="Times New Roman" panose="02020603050405020304" pitchFamily="18" charset="0"/>
                <a:cs typeface="Times New Roman" panose="02020603050405020304" pitchFamily="18" charset="0"/>
              </a:rPr>
              <a:t>прогулок </a:t>
            </a:r>
            <a:r>
              <a:rPr lang="ru-RU" sz="1600" b="1" i="1" dirty="0">
                <a:latin typeface="Times New Roman" panose="02020603050405020304" pitchFamily="18" charset="0"/>
                <a:cs typeface="Times New Roman" panose="02020603050405020304" pitchFamily="18" charset="0"/>
              </a:rPr>
              <a:t>(по месту проведения):</a:t>
            </a:r>
            <a:r>
              <a:rPr lang="ru-RU" sz="1600" dirty="0">
                <a:latin typeface="Times New Roman" panose="02020603050405020304" pitchFamily="18" charset="0"/>
                <a:cs typeface="Times New Roman" panose="02020603050405020304" pitchFamily="18" charset="0"/>
              </a:rPr>
              <a:t> </a:t>
            </a:r>
          </a:p>
          <a:p>
            <a:r>
              <a:rPr lang="ru-RU" sz="1400" dirty="0">
                <a:latin typeface="Times New Roman" panose="02020603050405020304" pitchFamily="18" charset="0"/>
                <a:cs typeface="Times New Roman" panose="02020603050405020304" pitchFamily="18" charset="0"/>
              </a:rPr>
              <a:t>- на участках учреждения; </a:t>
            </a:r>
          </a:p>
          <a:p>
            <a:r>
              <a:rPr lang="ru-RU" sz="1400" dirty="0">
                <a:latin typeface="Times New Roman" panose="02020603050405020304" pitchFamily="18" charset="0"/>
                <a:cs typeface="Times New Roman" panose="02020603050405020304" pitchFamily="18" charset="0"/>
              </a:rPr>
              <a:t>- пешеходные прогулки за пределы участка учреждения (старший дошкольный возраст на расстояние до двух километров); </a:t>
            </a:r>
          </a:p>
          <a:p>
            <a:r>
              <a:rPr lang="ru-RU" sz="1400" dirty="0">
                <a:latin typeface="Times New Roman" panose="02020603050405020304" pitchFamily="18" charset="0"/>
                <a:cs typeface="Times New Roman" panose="02020603050405020304" pitchFamily="18" charset="0"/>
              </a:rPr>
              <a:t>- в функциональных помещениях детского сада. </a:t>
            </a:r>
          </a:p>
          <a:p>
            <a:r>
              <a:rPr lang="ru-RU" sz="1600" b="1" i="1" dirty="0">
                <a:latin typeface="Times New Roman" panose="02020603050405020304" pitchFamily="18" charset="0"/>
                <a:cs typeface="Times New Roman" panose="02020603050405020304" pitchFamily="18" charset="0"/>
              </a:rPr>
              <a:t>Виды прогулок по содержанию:</a:t>
            </a:r>
            <a:r>
              <a:rPr lang="ru-RU" sz="1600" dirty="0">
                <a:latin typeface="Times New Roman" panose="02020603050405020304" pitchFamily="18" charset="0"/>
                <a:cs typeface="Times New Roman" panose="02020603050405020304" pitchFamily="18" charset="0"/>
              </a:rPr>
              <a:t> </a:t>
            </a:r>
          </a:p>
          <a:p>
            <a:r>
              <a:rPr lang="ru-RU" sz="1400" dirty="0">
                <a:latin typeface="Times New Roman" panose="02020603050405020304" pitchFamily="18" charset="0"/>
                <a:cs typeface="Times New Roman" panose="02020603050405020304" pitchFamily="18" charset="0"/>
              </a:rPr>
              <a:t>- Традиционная; </a:t>
            </a:r>
          </a:p>
          <a:p>
            <a:r>
              <a:rPr lang="ru-RU" sz="1400" dirty="0">
                <a:latin typeface="Times New Roman" panose="02020603050405020304" pitchFamily="18" charset="0"/>
                <a:cs typeface="Times New Roman" panose="02020603050405020304" pitchFamily="18" charset="0"/>
              </a:rPr>
              <a:t>-Тематическая; </a:t>
            </a:r>
          </a:p>
          <a:p>
            <a:r>
              <a:rPr lang="ru-RU" sz="1400" dirty="0">
                <a:latin typeface="Times New Roman" panose="02020603050405020304" pitchFamily="18" charset="0"/>
                <a:cs typeface="Times New Roman" panose="02020603050405020304" pitchFamily="18" charset="0"/>
              </a:rPr>
              <a:t>-Целевая (проводится со второй младшей группы с выходом за пределы детского сада); </a:t>
            </a:r>
          </a:p>
          <a:p>
            <a:r>
              <a:rPr lang="ru-RU" sz="1400" dirty="0">
                <a:latin typeface="Times New Roman" panose="02020603050405020304" pitchFamily="18" charset="0"/>
                <a:cs typeface="Times New Roman" panose="02020603050405020304" pitchFamily="18" charset="0"/>
              </a:rPr>
              <a:t>-Экскурсия (проводится систематически со средней группы не менее 1 раза в месяц);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Поход, </a:t>
            </a:r>
            <a:r>
              <a:rPr lang="ru-RU" sz="1400" dirty="0" smtClean="0">
                <a:latin typeface="Times New Roman" panose="02020603050405020304" pitchFamily="18" charset="0"/>
                <a:cs typeface="Times New Roman" panose="02020603050405020304" pitchFamily="18" charset="0"/>
              </a:rPr>
              <a:t>пешеходный </a:t>
            </a:r>
            <a:r>
              <a:rPr lang="ru-RU" sz="1400" dirty="0">
                <a:latin typeface="Times New Roman" panose="02020603050405020304" pitchFamily="18" charset="0"/>
                <a:cs typeface="Times New Roman" panose="02020603050405020304" pitchFamily="18" charset="0"/>
              </a:rPr>
              <a:t>переход (с детьми старшего дошкольного возраста). </a:t>
            </a:r>
            <a:endParaRPr lang="ru-RU" sz="1400" dirty="0" smtClean="0">
              <a:latin typeface="Times New Roman" panose="02020603050405020304" pitchFamily="18" charset="0"/>
              <a:cs typeface="Times New Roman" panose="02020603050405020304" pitchFamily="18" charset="0"/>
            </a:endParaRPr>
          </a:p>
          <a:p>
            <a:pPr algn="ctr"/>
            <a:r>
              <a:rPr lang="ru-RU" sz="1200" b="1" dirty="0" smtClean="0">
                <a:latin typeface="Times New Roman" panose="02020603050405020304" pitchFamily="18" charset="0"/>
                <a:cs typeface="Times New Roman" panose="02020603050405020304" pitchFamily="18" charset="0"/>
              </a:rPr>
              <a:t>ПОСЛЕДОВАТЕЛЬНОСТЬ </a:t>
            </a:r>
            <a:r>
              <a:rPr lang="ru-RU" sz="1200" b="1" dirty="0">
                <a:latin typeface="Times New Roman" panose="02020603050405020304" pitchFamily="18" charset="0"/>
                <a:cs typeface="Times New Roman" panose="02020603050405020304" pitchFamily="18" charset="0"/>
              </a:rPr>
              <a:t>СТРУКТУРНЫХ КОМПОНЕНТОВ ПРОГУЛКИ</a:t>
            </a:r>
            <a:r>
              <a:rPr lang="ru-RU" sz="1200" dirty="0">
                <a:latin typeface="Times New Roman" panose="02020603050405020304" pitchFamily="18" charset="0"/>
                <a:cs typeface="Times New Roman" panose="02020603050405020304" pitchFamily="18" charset="0"/>
              </a:rPr>
              <a:t> </a:t>
            </a:r>
          </a:p>
          <a:p>
            <a:r>
              <a:rPr lang="ru-RU" sz="1400" dirty="0">
                <a:latin typeface="Times New Roman" panose="02020603050405020304" pitchFamily="18" charset="0"/>
                <a:cs typeface="Times New Roman" panose="02020603050405020304" pitchFamily="18" charset="0"/>
              </a:rPr>
              <a:t>может варьироваться в зависимости от вида предыдущего занятия. </a:t>
            </a:r>
          </a:p>
          <a:p>
            <a:r>
              <a:rPr lang="ru-RU" sz="1400" dirty="0">
                <a:latin typeface="Times New Roman" panose="02020603050405020304" pitchFamily="18" charset="0"/>
                <a:cs typeface="Times New Roman" panose="02020603050405020304" pitchFamily="18" charset="0"/>
              </a:rPr>
              <a:t>Если дети находились на занятии, требующем повышенной познавательной активности и умственного напряжения, то вначале прогулки проводятся подвижные игры, пробежки, затем – наблюдения. Если до прогулки было физкультурное или музыкальное занятие, прогулка начинается с наблюдения или спокойной игры. Каждый из обязательных компонентов прогулки длится от 7 до 15 минут и осуществляется на фоне самостоятельной деятельности детей. Содержание прогулок определяется программой по ознакомлению детей с окружающим миром с учетом предшествующей деятельности детей, педагогических и оздоровительных задач, и строится в соответствии с календарным планированием в каждой возрастной группе. </a:t>
            </a:r>
          </a:p>
          <a:p>
            <a:endParaRPr lang="ru-RU" sz="1400" dirty="0" smtClean="0">
              <a:latin typeface="Times New Roman" panose="02020603050405020304" pitchFamily="18" charset="0"/>
              <a:cs typeface="Times New Roman" panose="02020603050405020304" pitchFamily="18" charset="0"/>
            </a:endParaRPr>
          </a:p>
          <a:p>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7893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honoteka.org/uploads/posts/2021-05/1620165015_5-phonoteka_org-p-fon-dlya-prezentatsii-didakticheskie-igri-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958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99592" y="720566"/>
            <a:ext cx="7830616" cy="5416868"/>
          </a:xfrm>
          <a:prstGeom prst="rect">
            <a:avLst/>
          </a:prstGeom>
        </p:spPr>
        <p:txBody>
          <a:bodyPr wrap="square">
            <a:spAutoFit/>
          </a:bodyPr>
          <a:lstStyle/>
          <a:p>
            <a:pPr algn="ctr"/>
            <a:r>
              <a:rPr lang="ru-RU" sz="1600" b="1" dirty="0">
                <a:latin typeface="Times New Roman" panose="02020603050405020304" pitchFamily="18" charset="0"/>
                <a:cs typeface="Times New Roman" panose="02020603050405020304" pitchFamily="18" charset="0"/>
              </a:rPr>
              <a:t>Наблюдение на прогулке</a:t>
            </a:r>
            <a:r>
              <a:rPr lang="ru-RU" sz="1600" dirty="0">
                <a:latin typeface="Times New Roman" panose="02020603050405020304" pitchFamily="18" charset="0"/>
                <a:cs typeface="Times New Roman" panose="02020603050405020304" pitchFamily="18" charset="0"/>
              </a:rPr>
              <a:t> </a:t>
            </a:r>
          </a:p>
          <a:p>
            <a:r>
              <a:rPr lang="ru-RU" sz="1400" dirty="0">
                <a:latin typeface="Times New Roman" panose="02020603050405020304" pitchFamily="18" charset="0"/>
                <a:cs typeface="Times New Roman" panose="02020603050405020304" pitchFamily="18" charset="0"/>
              </a:rPr>
              <a:t>Большое место на прогулках отводится наблюдениям (заранее планируемым) за природными явлениями, объектами живой и неживой природы и общественной жизнью. Наблюдения можно проводить с целой группой детей, с подгруппами, а также с отдельными малышами. </a:t>
            </a:r>
          </a:p>
          <a:p>
            <a:r>
              <a:rPr lang="ru-RU" sz="1600" b="1" i="1" dirty="0">
                <a:latin typeface="Times New Roman" panose="02020603050405020304" pitchFamily="18" charset="0"/>
                <a:cs typeface="Times New Roman" panose="02020603050405020304" pitchFamily="18" charset="0"/>
              </a:rPr>
              <a:t>При планировании наблюдений воспитатель продумывает:</a:t>
            </a:r>
            <a:r>
              <a:rPr lang="ru-RU" sz="1600"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ru-RU" sz="1600" i="1" dirty="0">
                <a:latin typeface="Times New Roman" panose="02020603050405020304" pitchFamily="18" charset="0"/>
                <a:cs typeface="Times New Roman" panose="02020603050405020304" pitchFamily="18" charset="0"/>
              </a:rPr>
              <a:t>оборудование и материалы, используемые по ходу наблюдения, размещение детей; приемы привлечения внимания (сюрпризные моменты, загадки, постановка познавательной задачи, проблемная ситуация); </a:t>
            </a:r>
          </a:p>
          <a:p>
            <a:pPr marL="285750" indent="-285750">
              <a:buFont typeface="Arial" panose="020B0604020202020204" pitchFamily="34" charset="0"/>
              <a:buChar char="•"/>
            </a:pPr>
            <a:r>
              <a:rPr lang="ru-RU" sz="1600" i="1" dirty="0">
                <a:latin typeface="Times New Roman" panose="02020603050405020304" pitchFamily="18" charset="0"/>
                <a:cs typeface="Times New Roman" panose="02020603050405020304" pitchFamily="18" charset="0"/>
              </a:rPr>
              <a:t>приемы активизации умственной деятельности (поисковые вопросы, действия, сравнение, использование детского опыта). </a:t>
            </a:r>
          </a:p>
          <a:p>
            <a:pPr marL="285750" indent="-285750">
              <a:buFont typeface="Arial" panose="020B0604020202020204" pitchFamily="34" charset="0"/>
              <a:buChar char="•"/>
            </a:pPr>
            <a:r>
              <a:rPr lang="ru-RU" sz="1600" i="1" dirty="0">
                <a:latin typeface="Times New Roman" panose="02020603050405020304" pitchFamily="18" charset="0"/>
                <a:cs typeface="Times New Roman" panose="02020603050405020304" pitchFamily="18" charset="0"/>
              </a:rPr>
              <a:t>художественное слово :стихи о природе, загадки, народные приметы и пословицы. </a:t>
            </a:r>
          </a:p>
          <a:p>
            <a:r>
              <a:rPr lang="ru-RU" sz="1600" dirty="0">
                <a:latin typeface="Times New Roman" panose="02020603050405020304" pitchFamily="18" charset="0"/>
                <a:cs typeface="Times New Roman" panose="02020603050405020304" pitchFamily="18" charset="0"/>
              </a:rPr>
              <a:t>В младшем возрасте наблюдения должны занимать не более 7-10 минут и быть яркими, интересными, в старшем возрасте наблюдения должны составлять от 15 до 25 минут. Проводить их надо ежедневно, но каждый раз детям должны предлагаться разные объекты для рассмотрения. </a:t>
            </a:r>
          </a:p>
          <a:p>
            <a:r>
              <a:rPr lang="ru-RU" sz="1600" b="1" dirty="0">
                <a:latin typeface="Times New Roman" panose="02020603050405020304" pitchFamily="18" charset="0"/>
                <a:cs typeface="Times New Roman" panose="02020603050405020304" pitchFamily="18" charset="0"/>
              </a:rPr>
              <a:t>Объектами наблюдений могут быть: </a:t>
            </a:r>
          </a:p>
          <a:p>
            <a:pPr marL="285750" indent="-285750">
              <a:buFont typeface="Arial" panose="020B0604020202020204" pitchFamily="34" charset="0"/>
              <a:buChar char="•"/>
            </a:pPr>
            <a:r>
              <a:rPr lang="ru-RU" sz="1600" i="1" dirty="0">
                <a:latin typeface="Times New Roman" panose="02020603050405020304" pitchFamily="18" charset="0"/>
                <a:cs typeface="Times New Roman" panose="02020603050405020304" pitchFamily="18" charset="0"/>
              </a:rPr>
              <a:t>Живая природа: растения и животные; </a:t>
            </a:r>
          </a:p>
          <a:p>
            <a:pPr marL="285750" indent="-285750">
              <a:buFont typeface="Arial" panose="020B0604020202020204" pitchFamily="34" charset="0"/>
              <a:buChar char="•"/>
            </a:pPr>
            <a:r>
              <a:rPr lang="ru-RU" sz="1600" i="1" dirty="0">
                <a:latin typeface="Times New Roman" panose="02020603050405020304" pitchFamily="18" charset="0"/>
                <a:cs typeface="Times New Roman" panose="02020603050405020304" pitchFamily="18" charset="0"/>
              </a:rPr>
              <a:t>Неживая природа: сезонные изменения и различные явления природы (дождь, снег, текущие ручьи); </a:t>
            </a:r>
          </a:p>
          <a:p>
            <a:pPr marL="285750" indent="-285750">
              <a:buFont typeface="Arial" panose="020B0604020202020204" pitchFamily="34" charset="0"/>
              <a:buChar char="•"/>
            </a:pPr>
            <a:r>
              <a:rPr lang="ru-RU" sz="1600" i="1" dirty="0">
                <a:latin typeface="Times New Roman" panose="02020603050405020304" pitchFamily="18" charset="0"/>
                <a:cs typeface="Times New Roman" panose="02020603050405020304" pitchFamily="18" charset="0"/>
              </a:rPr>
              <a:t>Труд взрослых. </a:t>
            </a:r>
          </a:p>
          <a:p>
            <a:pPr marL="285750" indent="-285750">
              <a:buFont typeface="Arial" panose="020B0604020202020204" pitchFamily="34" charset="0"/>
              <a:buChar char="•"/>
            </a:pPr>
            <a:r>
              <a:rPr lang="ru-RU" sz="1600" i="1" dirty="0">
                <a:latin typeface="Times New Roman" panose="02020603050405020304" pitchFamily="18" charset="0"/>
                <a:cs typeface="Times New Roman" panose="02020603050405020304" pitchFamily="18" charset="0"/>
              </a:rPr>
              <a:t>Наблюдения за трудом взрослых (дворника, шофера, строителя и т.д.) организуются 1-2 раза в квартал. </a:t>
            </a:r>
          </a:p>
        </p:txBody>
      </p:sp>
    </p:spTree>
    <p:extLst>
      <p:ext uri="{BB962C8B-B14F-4D97-AF65-F5344CB8AC3E}">
        <p14:creationId xmlns:p14="http://schemas.microsoft.com/office/powerpoint/2010/main" val="2227893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honoteka.org/uploads/posts/2021-05/1620165015_5-phonoteka_org-p-fon-dlya-prezentatsii-didakticheskie-igri-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958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043608" y="1196752"/>
            <a:ext cx="7560840" cy="4031873"/>
          </a:xfrm>
          <a:prstGeom prst="rect">
            <a:avLst/>
          </a:prstGeom>
        </p:spPr>
        <p:txBody>
          <a:bodyPr wrap="square">
            <a:spAutoFit/>
          </a:bodyPr>
          <a:lstStyle/>
          <a:p>
            <a:pPr algn="ctr"/>
            <a:r>
              <a:rPr lang="ru-RU" sz="1600" b="1" i="1" dirty="0">
                <a:latin typeface="Times New Roman" panose="02020603050405020304" pitchFamily="18" charset="0"/>
                <a:cs typeface="Times New Roman" panose="02020603050405020304" pitchFamily="18" charset="0"/>
              </a:rPr>
              <a:t>Виды наблюдений:</a:t>
            </a:r>
            <a:r>
              <a:rPr lang="ru-RU" sz="1600" dirty="0">
                <a:latin typeface="Times New Roman" panose="02020603050405020304" pitchFamily="18" charset="0"/>
                <a:cs typeface="Times New Roman" panose="02020603050405020304" pitchFamily="18" charset="0"/>
              </a:rPr>
              <a:t> </a:t>
            </a:r>
          </a:p>
          <a:p>
            <a:r>
              <a:rPr lang="ru-RU" sz="1600" dirty="0">
                <a:latin typeface="Times New Roman" panose="02020603050405020304" pitchFamily="18" charset="0"/>
                <a:cs typeface="Times New Roman" panose="02020603050405020304" pitchFamily="18" charset="0"/>
              </a:rPr>
              <a:t>Кратковременные наблюдения организуются для формирования о свойствах и качествах предмета или явления (дети учатся различать форму, цвет, величину, пространственное расположение частей и характер поверхности, а при ознакомлении с животными — характерные движения, издаваемые звуки и т.д</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Длительные наблюдения организуются для накопления знаний о росте и развитии растений и животных, о сезонных изменениях в природе. Дети при этом сравнивают наблюдаемое состояние объекта с тем, что было раньше. </a:t>
            </a:r>
          </a:p>
          <a:p>
            <a:r>
              <a:rPr lang="ru-RU" sz="1600" b="1" i="1" dirty="0">
                <a:latin typeface="Times New Roman" panose="02020603050405020304" pitchFamily="18" charset="0"/>
                <a:cs typeface="Times New Roman" panose="02020603050405020304" pitchFamily="18" charset="0"/>
              </a:rPr>
              <a:t>Организуя наблюдения, воспитатель должен всегда соблюдать данную последовательность:</a:t>
            </a:r>
            <a:r>
              <a:rPr lang="ru-RU" sz="1600" dirty="0">
                <a:latin typeface="Times New Roman" panose="02020603050405020304" pitchFamily="18" charset="0"/>
                <a:cs typeface="Times New Roman" panose="02020603050405020304" pitchFamily="18" charset="0"/>
              </a:rPr>
              <a:t> </a:t>
            </a:r>
          </a:p>
          <a:p>
            <a:r>
              <a:rPr lang="ru-RU" sz="1600" dirty="0">
                <a:latin typeface="Times New Roman" panose="02020603050405020304" pitchFamily="18" charset="0"/>
                <a:cs typeface="Times New Roman" panose="02020603050405020304" pitchFamily="18" charset="0"/>
              </a:rPr>
              <a:t>1. устанавливаются факты; </a:t>
            </a:r>
          </a:p>
          <a:p>
            <a:r>
              <a:rPr lang="ru-RU" sz="1600" dirty="0">
                <a:latin typeface="Times New Roman" panose="02020603050405020304" pitchFamily="18" charset="0"/>
                <a:cs typeface="Times New Roman" panose="02020603050405020304" pitchFamily="18" charset="0"/>
              </a:rPr>
              <a:t>2. формируются связи между частями объекта; </a:t>
            </a:r>
          </a:p>
          <a:p>
            <a:r>
              <a:rPr lang="ru-RU" sz="1600" dirty="0">
                <a:latin typeface="Times New Roman" panose="02020603050405020304" pitchFamily="18" charset="0"/>
                <a:cs typeface="Times New Roman" panose="02020603050405020304" pitchFamily="18" charset="0"/>
              </a:rPr>
              <a:t>3. идет накопление представлений у детей; </a:t>
            </a:r>
          </a:p>
          <a:p>
            <a:r>
              <a:rPr lang="ru-RU" sz="1600" dirty="0">
                <a:latin typeface="Times New Roman" panose="02020603050405020304" pitchFamily="18" charset="0"/>
                <a:cs typeface="Times New Roman" panose="02020603050405020304" pitchFamily="18" charset="0"/>
              </a:rPr>
              <a:t>4. проводятся сопоставления; </a:t>
            </a:r>
          </a:p>
          <a:p>
            <a:r>
              <a:rPr lang="ru-RU" sz="1600" dirty="0">
                <a:latin typeface="Times New Roman" panose="02020603050405020304" pitchFamily="18" charset="0"/>
                <a:cs typeface="Times New Roman" panose="02020603050405020304" pitchFamily="18" charset="0"/>
              </a:rPr>
              <a:t>5. делаются выводы и устанавливаются связи между проводимым сейчас наблюдением и проведенным </a:t>
            </a:r>
            <a:r>
              <a:rPr lang="ru-RU" sz="1600" dirty="0" smtClean="0">
                <a:latin typeface="Times New Roman" panose="02020603050405020304" pitchFamily="18" charset="0"/>
                <a:cs typeface="Times New Roman" panose="02020603050405020304" pitchFamily="18" charset="0"/>
              </a:rPr>
              <a:t>ранее.</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7893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honoteka.org/uploads/posts/2021-05/1620165015_5-phonoteka_org-p-fon-dlya-prezentatsii-didakticheskie-igri-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958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331640" y="692696"/>
            <a:ext cx="7128792" cy="5724644"/>
          </a:xfrm>
          <a:prstGeom prst="rect">
            <a:avLst/>
          </a:prstGeom>
        </p:spPr>
        <p:txBody>
          <a:bodyPr wrap="square">
            <a:spAutoFit/>
          </a:bodyPr>
          <a:lstStyle/>
          <a:p>
            <a:pPr algn="ctr"/>
            <a:r>
              <a:rPr lang="ru-RU" sz="1600" b="1" dirty="0">
                <a:latin typeface="Times New Roman" panose="02020603050405020304" pitchFamily="18" charset="0"/>
                <a:cs typeface="Times New Roman" panose="02020603050405020304" pitchFamily="18" charset="0"/>
              </a:rPr>
              <a:t>Трудовая деятельность детей </a:t>
            </a:r>
          </a:p>
          <a:p>
            <a:r>
              <a:rPr lang="ru-RU" sz="1600" dirty="0">
                <a:latin typeface="Times New Roman" panose="02020603050405020304" pitchFamily="18" charset="0"/>
                <a:cs typeface="Times New Roman" panose="02020603050405020304" pitchFamily="18" charset="0"/>
              </a:rPr>
              <a:t>Содержание и формы ее организации зависят от погоды и времени года. </a:t>
            </a:r>
          </a:p>
          <a:p>
            <a:r>
              <a:rPr lang="ru-RU" sz="1600" dirty="0">
                <a:latin typeface="Times New Roman" panose="02020603050405020304" pitchFamily="18" charset="0"/>
                <a:cs typeface="Times New Roman" panose="02020603050405020304" pitchFamily="18" charset="0"/>
              </a:rPr>
              <a:t>Так, осенью дети собирают семена цветов, осенние листья, урожай на огороде; зимой могут сгребать снег, делать из него разные сооружения; летом воспитатель привлекает детей к сбору игрушек, оказанию посильной помощи по наведению порядка на участке после прогулки, уходу за растениями. </a:t>
            </a:r>
          </a:p>
          <a:p>
            <a:r>
              <a:rPr lang="ru-RU" sz="1600" dirty="0">
                <a:latin typeface="Times New Roman" panose="02020603050405020304" pitchFamily="18" charset="0"/>
                <a:cs typeface="Times New Roman" panose="02020603050405020304" pitchFamily="18" charset="0"/>
              </a:rPr>
              <a:t>Большое значение при организации работы с детьми на прогулке имеет эмоциональное отношение к делу, которое задает воспитатель еще до начала работы. Не всегда сама работа будет интересовать детей, иногда их привлекает цель, поставленная воспитателем, а во время выполнения работы захватывают общность интересов, слаженность, соревновательный момент. Необходимо стремиться сделать детский труд радостным, помогающим малышам овладеть полезными навыками и умениями. </a:t>
            </a:r>
          </a:p>
          <a:p>
            <a:r>
              <a:rPr lang="ru-RU" sz="1600" dirty="0">
                <a:latin typeface="Times New Roman" panose="02020603050405020304" pitchFamily="18" charset="0"/>
                <a:cs typeface="Times New Roman" panose="02020603050405020304" pitchFamily="18" charset="0"/>
              </a:rPr>
              <a:t>Трудовые задания должны быть посильны детям и вместе с тем требовать от них определенных усилий. Воспитатель следит, чтобы они выполняли свою работу хорошо, доводили начатое дело до конца. </a:t>
            </a:r>
            <a:endParaRPr lang="ru-RU" sz="1600" dirty="0" smtClean="0">
              <a:latin typeface="Times New Roman" panose="02020603050405020304" pitchFamily="18" charset="0"/>
              <a:cs typeface="Times New Roman" panose="02020603050405020304" pitchFamily="18" charset="0"/>
            </a:endParaRPr>
          </a:p>
          <a:p>
            <a:r>
              <a:rPr lang="ru-RU" sz="1600" b="1" dirty="0" smtClean="0">
                <a:latin typeface="Times New Roman" panose="02020603050405020304" pitchFamily="18" charset="0"/>
                <a:cs typeface="Times New Roman" panose="02020603050405020304" pitchFamily="18" charset="0"/>
              </a:rPr>
              <a:t>Формы </a:t>
            </a:r>
            <a:r>
              <a:rPr lang="ru-RU" sz="1600" b="1" dirty="0">
                <a:latin typeface="Times New Roman" panose="02020603050405020304" pitchFamily="18" charset="0"/>
                <a:cs typeface="Times New Roman" panose="02020603050405020304" pitchFamily="18" charset="0"/>
              </a:rPr>
              <a:t>организации </a:t>
            </a:r>
            <a:r>
              <a:rPr lang="ru-RU" sz="1600" b="1" dirty="0" smtClean="0">
                <a:latin typeface="Times New Roman" panose="02020603050405020304" pitchFamily="18" charset="0"/>
                <a:cs typeface="Times New Roman" panose="02020603050405020304" pitchFamily="18" charset="0"/>
              </a:rPr>
              <a:t>труда</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sz="1600" b="1" dirty="0">
                <a:latin typeface="Times New Roman" panose="02020603050405020304" pitchFamily="18" charset="0"/>
                <a:cs typeface="Times New Roman" panose="02020603050405020304" pitchFamily="18" charset="0"/>
              </a:rPr>
              <a:t>Трудовые поручения </a:t>
            </a:r>
            <a:endParaRPr lang="ru-RU" sz="1600"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sz="1600" b="1" dirty="0" smtClean="0">
                <a:latin typeface="Times New Roman" panose="02020603050405020304" pitchFamily="18" charset="0"/>
                <a:cs typeface="Times New Roman" panose="02020603050405020304" pitchFamily="18" charset="0"/>
              </a:rPr>
              <a:t>Работа </a:t>
            </a:r>
            <a:r>
              <a:rPr lang="ru-RU" sz="1600" b="1" dirty="0">
                <a:latin typeface="Times New Roman" panose="02020603050405020304" pitchFamily="18" charset="0"/>
                <a:cs typeface="Times New Roman" panose="02020603050405020304" pitchFamily="18" charset="0"/>
              </a:rPr>
              <a:t>в группах </a:t>
            </a:r>
            <a:endParaRPr lang="ru-RU" sz="1600"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sz="1600" b="1" dirty="0" smtClean="0">
                <a:latin typeface="Times New Roman" panose="02020603050405020304" pitchFamily="18" charset="0"/>
                <a:cs typeface="Times New Roman" panose="02020603050405020304" pitchFamily="18" charset="0"/>
              </a:rPr>
              <a:t>Коллективный </a:t>
            </a:r>
            <a:r>
              <a:rPr lang="ru-RU" sz="1600" b="1" dirty="0">
                <a:latin typeface="Times New Roman" panose="02020603050405020304" pitchFamily="18" charset="0"/>
                <a:cs typeface="Times New Roman" panose="02020603050405020304" pitchFamily="18" charset="0"/>
              </a:rPr>
              <a:t>труд</a:t>
            </a:r>
            <a:r>
              <a:rPr lang="ru-RU" sz="1600" dirty="0">
                <a:latin typeface="Times New Roman" panose="02020603050405020304" pitchFamily="18" charset="0"/>
                <a:cs typeface="Times New Roman" panose="02020603050405020304" pitchFamily="18" charset="0"/>
              </a:rPr>
              <a:t> </a:t>
            </a:r>
          </a:p>
          <a:p>
            <a:r>
              <a:rPr lang="ru-RU" sz="1600" dirty="0">
                <a:latin typeface="Times New Roman" panose="02020603050405020304" pitchFamily="18" charset="0"/>
                <a:cs typeface="Times New Roman" panose="02020603050405020304" pitchFamily="18" charset="0"/>
              </a:rPr>
              <a:t>(применяются во всех </a:t>
            </a:r>
            <a:r>
              <a:rPr lang="ru-RU" sz="1600" dirty="0" smtClean="0">
                <a:latin typeface="Times New Roman" panose="02020603050405020304" pitchFamily="18" charset="0"/>
                <a:cs typeface="Times New Roman" panose="02020603050405020304" pitchFamily="18" charset="0"/>
              </a:rPr>
              <a:t>возрастных группах и дает </a:t>
            </a:r>
            <a:r>
              <a:rPr lang="ru-RU" sz="1600" dirty="0">
                <a:latin typeface="Times New Roman" panose="02020603050405020304" pitchFamily="18" charset="0"/>
                <a:cs typeface="Times New Roman" panose="02020603050405020304" pitchFamily="18" charset="0"/>
              </a:rPr>
              <a:t>возможность </a:t>
            </a:r>
            <a:r>
              <a:rPr lang="ru-RU" sz="1600" dirty="0" smtClean="0">
                <a:latin typeface="Times New Roman" panose="02020603050405020304" pitchFamily="18" charset="0"/>
                <a:cs typeface="Times New Roman" panose="02020603050405020304" pitchFamily="18" charset="0"/>
              </a:rPr>
              <a:t>формировать </a:t>
            </a:r>
            <a:r>
              <a:rPr lang="ru-RU" sz="1600" dirty="0">
                <a:latin typeface="Times New Roman" panose="02020603050405020304" pitchFamily="18" charset="0"/>
                <a:cs typeface="Times New Roman" panose="02020603050405020304" pitchFamily="18" charset="0"/>
              </a:rPr>
              <a:t>трудовые навыки и умения одновременно у всех </a:t>
            </a:r>
            <a:r>
              <a:rPr lang="ru-RU" sz="1600" dirty="0" smtClean="0">
                <a:latin typeface="Times New Roman" panose="02020603050405020304" pitchFamily="18" charset="0"/>
                <a:cs typeface="Times New Roman" panose="02020603050405020304" pitchFamily="18" charset="0"/>
              </a:rPr>
              <a:t>детей)</a:t>
            </a:r>
            <a:endParaRPr lang="ru-RU" sz="1600" dirty="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9372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honoteka.org/uploads/posts/2021-05/1620165015_5-phonoteka_org-p-fon-dlya-prezentatsii-didakticheskie-igri-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958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27584" y="689788"/>
            <a:ext cx="7920880" cy="5478423"/>
          </a:xfrm>
          <a:prstGeom prst="rect">
            <a:avLst/>
          </a:prstGeom>
        </p:spPr>
        <p:txBody>
          <a:bodyPr wrap="square">
            <a:spAutoFit/>
          </a:bodyPr>
          <a:lstStyle/>
          <a:p>
            <a:pPr algn="ctr"/>
            <a:r>
              <a:rPr lang="ru-RU" sz="1400" b="1" dirty="0">
                <a:latin typeface="Times New Roman" panose="02020603050405020304" pitchFamily="18" charset="0"/>
                <a:cs typeface="Times New Roman" panose="02020603050405020304" pitchFamily="18" charset="0"/>
              </a:rPr>
              <a:t>Двигательная активность детей </a:t>
            </a:r>
          </a:p>
          <a:p>
            <a:r>
              <a:rPr lang="ru-RU" sz="1400" b="1" dirty="0">
                <a:latin typeface="Times New Roman" panose="02020603050405020304" pitchFamily="18" charset="0"/>
                <a:cs typeface="Times New Roman" panose="02020603050405020304" pitchFamily="18" charset="0"/>
              </a:rPr>
              <a:t>Подвижные игры и физические упражнения на утренней прогулке:</a:t>
            </a:r>
            <a:r>
              <a:rPr lang="ru-RU" sz="1400" dirty="0">
                <a:latin typeface="Times New Roman" panose="02020603050405020304" pitchFamily="18" charset="0"/>
                <a:cs typeface="Times New Roman" panose="02020603050405020304" pitchFamily="18" charset="0"/>
              </a:rPr>
              <a:t> </a:t>
            </a:r>
          </a:p>
          <a:p>
            <a:r>
              <a:rPr lang="ru-RU" sz="1400" dirty="0">
                <a:latin typeface="Times New Roman" panose="02020603050405020304" pitchFamily="18" charset="0"/>
                <a:cs typeface="Times New Roman" panose="02020603050405020304" pitchFamily="18" charset="0"/>
              </a:rPr>
              <a:t>в младшей группе – 6-10 мин, </a:t>
            </a:r>
          </a:p>
          <a:p>
            <a:r>
              <a:rPr lang="ru-RU" sz="1400" dirty="0">
                <a:latin typeface="Times New Roman" panose="02020603050405020304" pitchFamily="18" charset="0"/>
                <a:cs typeface="Times New Roman" panose="02020603050405020304" pitchFamily="18" charset="0"/>
              </a:rPr>
              <a:t>в средней группе – 10-15 мин, </a:t>
            </a:r>
          </a:p>
          <a:p>
            <a:r>
              <a:rPr lang="ru-RU" sz="1400" dirty="0">
                <a:latin typeface="Times New Roman" panose="02020603050405020304" pitchFamily="18" charset="0"/>
                <a:cs typeface="Times New Roman" panose="02020603050405020304" pitchFamily="18" charset="0"/>
              </a:rPr>
              <a:t>в старшей и подготовительной группах – 20-25 мин. </a:t>
            </a:r>
          </a:p>
          <a:p>
            <a:r>
              <a:rPr lang="ru-RU" sz="1400" b="1" dirty="0">
                <a:latin typeface="Times New Roman" panose="02020603050405020304" pitchFamily="18" charset="0"/>
                <a:cs typeface="Times New Roman" panose="02020603050405020304" pitchFamily="18" charset="0"/>
              </a:rPr>
              <a:t>На вечерней прогулке:</a:t>
            </a:r>
            <a:r>
              <a:rPr lang="ru-RU" sz="1400" dirty="0">
                <a:latin typeface="Times New Roman" panose="02020603050405020304" pitchFamily="18" charset="0"/>
                <a:cs typeface="Times New Roman" panose="02020603050405020304" pitchFamily="18" charset="0"/>
              </a:rPr>
              <a:t> </a:t>
            </a:r>
          </a:p>
          <a:p>
            <a:r>
              <a:rPr lang="ru-RU" sz="1400" dirty="0">
                <a:latin typeface="Times New Roman" panose="02020603050405020304" pitchFamily="18" charset="0"/>
                <a:cs typeface="Times New Roman" panose="02020603050405020304" pitchFamily="18" charset="0"/>
              </a:rPr>
              <a:t>в младшей и в средней группах – 10-15 мин, </a:t>
            </a:r>
          </a:p>
          <a:p>
            <a:r>
              <a:rPr lang="ru-RU" sz="1400" dirty="0">
                <a:latin typeface="Times New Roman" panose="02020603050405020304" pitchFamily="18" charset="0"/>
                <a:cs typeface="Times New Roman" panose="02020603050405020304" pitchFamily="18" charset="0"/>
              </a:rPr>
              <a:t>в старшей и подготовительной группах – 12-15 мин. </a:t>
            </a:r>
          </a:p>
          <a:p>
            <a:r>
              <a:rPr lang="ru-RU" sz="1400" dirty="0">
                <a:latin typeface="Times New Roman" panose="02020603050405020304" pitchFamily="18" charset="0"/>
                <a:cs typeface="Times New Roman" panose="02020603050405020304" pitchFamily="18" charset="0"/>
              </a:rPr>
              <a:t>Подвижные игры можно дополнять или заменять спортивными упражнениями или в старшем дошкольном возрасте спортивными играми, играми с элементами соревнований. </a:t>
            </a:r>
          </a:p>
          <a:p>
            <a:r>
              <a:rPr lang="ru-RU" sz="1400" b="1" dirty="0">
                <a:latin typeface="Times New Roman" panose="02020603050405020304" pitchFamily="18" charset="0"/>
                <a:cs typeface="Times New Roman" panose="02020603050405020304" pitchFamily="18" charset="0"/>
              </a:rPr>
              <a:t>К спортивным упражнениям относятся:</a:t>
            </a:r>
            <a:r>
              <a:rPr lang="ru-RU" sz="1400" dirty="0">
                <a:latin typeface="Times New Roman" panose="02020603050405020304" pitchFamily="18" charset="0"/>
                <a:cs typeface="Times New Roman" panose="02020603050405020304" pitchFamily="18" charset="0"/>
              </a:rPr>
              <a:t> </a:t>
            </a:r>
          </a:p>
          <a:p>
            <a:pPr marL="171450" indent="-17145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катание на санках, </a:t>
            </a:r>
          </a:p>
          <a:p>
            <a:pPr marL="171450" indent="-17145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на лыжах, </a:t>
            </a:r>
          </a:p>
          <a:p>
            <a:pPr marL="171450" indent="-17145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катание на велосипедах, самокатах. </a:t>
            </a:r>
          </a:p>
          <a:p>
            <a:r>
              <a:rPr lang="ru-RU" sz="1400" b="1" dirty="0">
                <a:latin typeface="Times New Roman" panose="02020603050405020304" pitchFamily="18" charset="0"/>
                <a:cs typeface="Times New Roman" panose="02020603050405020304" pitchFamily="18" charset="0"/>
              </a:rPr>
              <a:t>К спортивным играм относятся:</a:t>
            </a:r>
            <a:r>
              <a:rPr lang="ru-RU" sz="1400" dirty="0">
                <a:latin typeface="Times New Roman" panose="02020603050405020304" pitchFamily="18" charset="0"/>
                <a:cs typeface="Times New Roman" panose="02020603050405020304" pitchFamily="18" charset="0"/>
              </a:rPr>
              <a:t> </a:t>
            </a:r>
          </a:p>
          <a:p>
            <a:pPr marL="171450" indent="-17145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городки, </a:t>
            </a:r>
          </a:p>
          <a:p>
            <a:pPr marL="171450" indent="-17145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баскетбол, </a:t>
            </a:r>
          </a:p>
          <a:p>
            <a:pPr marL="171450" indent="-17145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бадминтон, </a:t>
            </a:r>
          </a:p>
          <a:p>
            <a:pPr marL="171450" indent="-17145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настольный теннис, </a:t>
            </a:r>
          </a:p>
          <a:p>
            <a:pPr marL="171450" indent="-171450">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футбол, хоккей </a:t>
            </a:r>
          </a:p>
          <a:p>
            <a:r>
              <a:rPr lang="ru-RU" sz="1400" dirty="0">
                <a:latin typeface="Times New Roman" panose="02020603050405020304" pitchFamily="18" charset="0"/>
                <a:cs typeface="Times New Roman" panose="02020603050405020304" pitchFamily="18" charset="0"/>
              </a:rPr>
              <a:t>Выбор игр зависит от времени года, погоды, температуры воздуха. В холодные дни целесообразно начинать прогулку с игр большей подвижности, связанных с бегом, метанием, прыжками. В сырую, дождливую погоду (особенно весной и осенью) следует организовать малоподвижные игры, которые не требуют большого пространства. Игры с прыжками, бегом, метанием, упражнениями в равновесии следует проводить также в теплые весенние, летние дни и ранней осенью. </a:t>
            </a:r>
          </a:p>
        </p:txBody>
      </p:sp>
    </p:spTree>
    <p:extLst>
      <p:ext uri="{BB962C8B-B14F-4D97-AF65-F5344CB8AC3E}">
        <p14:creationId xmlns:p14="http://schemas.microsoft.com/office/powerpoint/2010/main" val="1279372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1545</Words>
  <Application>Microsoft Office PowerPoint</Application>
  <PresentationFormat>Экран (4:3)</PresentationFormat>
  <Paragraphs>187</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16</cp:revision>
  <dcterms:created xsi:type="dcterms:W3CDTF">2023-01-17T08:52:25Z</dcterms:created>
  <dcterms:modified xsi:type="dcterms:W3CDTF">2023-01-20T05:01:49Z</dcterms:modified>
</cp:coreProperties>
</file>